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58" r:id="rId3"/>
    <p:sldId id="303" r:id="rId4"/>
    <p:sldId id="284" r:id="rId5"/>
    <p:sldId id="317" r:id="rId6"/>
    <p:sldId id="320" r:id="rId7"/>
    <p:sldId id="321" r:id="rId8"/>
    <p:sldId id="294" r:id="rId9"/>
    <p:sldId id="319" r:id="rId10"/>
    <p:sldId id="318" r:id="rId11"/>
    <p:sldId id="312" r:id="rId12"/>
    <p:sldId id="313" r:id="rId13"/>
    <p:sldId id="311" r:id="rId14"/>
    <p:sldId id="314" r:id="rId15"/>
    <p:sldId id="315" r:id="rId16"/>
    <p:sldId id="305" r:id="rId17"/>
    <p:sldId id="323" r:id="rId18"/>
    <p:sldId id="306" r:id="rId19"/>
    <p:sldId id="322" r:id="rId20"/>
    <p:sldId id="307" r:id="rId21"/>
    <p:sldId id="310" r:id="rId22"/>
    <p:sldId id="316" r:id="rId23"/>
    <p:sldId id="259" r:id="rId24"/>
    <p:sldId id="261" r:id="rId25"/>
    <p:sldId id="260" r:id="rId26"/>
    <p:sldId id="269" r:id="rId27"/>
    <p:sldId id="270" r:id="rId28"/>
    <p:sldId id="297" r:id="rId29"/>
    <p:sldId id="309" r:id="rId30"/>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233" autoAdjust="0"/>
  </p:normalViewPr>
  <p:slideViewPr>
    <p:cSldViewPr>
      <p:cViewPr varScale="1">
        <p:scale>
          <a:sx n="63" d="100"/>
          <a:sy n="63"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1524" y="-96"/>
      </p:cViewPr>
      <p:guideLst>
        <p:guide orient="horz" pos="2304"/>
        <p:guide pos="302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51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438775" y="0"/>
            <a:ext cx="4160838" cy="365125"/>
          </a:xfrm>
          <a:prstGeom prst="rect">
            <a:avLst/>
          </a:prstGeom>
        </p:spPr>
        <p:txBody>
          <a:bodyPr vert="horz" lIns="91440" tIns="45720" rIns="91440" bIns="45720" rtlCol="0"/>
          <a:lstStyle>
            <a:lvl1pPr algn="r">
              <a:defRPr sz="1200"/>
            </a:lvl1pPr>
          </a:lstStyle>
          <a:p>
            <a:pPr>
              <a:defRPr/>
            </a:pPr>
            <a:fld id="{CA6B8983-6469-464A-972A-C6C2C6962058}" type="datetimeFigureOut">
              <a:rPr lang="en-US"/>
              <a:pPr>
                <a:defRPr/>
              </a:pPr>
              <a:t>6/19/2011</a:t>
            </a:fld>
            <a:endParaRPr lang="en-US"/>
          </a:p>
        </p:txBody>
      </p:sp>
      <p:sp>
        <p:nvSpPr>
          <p:cNvPr id="4" name="Footer Placeholder 3"/>
          <p:cNvSpPr>
            <a:spLocks noGrp="1"/>
          </p:cNvSpPr>
          <p:nvPr>
            <p:ph type="ftr" sz="quarter" idx="2"/>
          </p:nvPr>
        </p:nvSpPr>
        <p:spPr>
          <a:xfrm>
            <a:off x="0" y="6948488"/>
            <a:ext cx="4160838" cy="3651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438775" y="6948488"/>
            <a:ext cx="4160838" cy="365125"/>
          </a:xfrm>
          <a:prstGeom prst="rect">
            <a:avLst/>
          </a:prstGeom>
        </p:spPr>
        <p:txBody>
          <a:bodyPr vert="horz" lIns="91440" tIns="45720" rIns="91440" bIns="45720" rtlCol="0" anchor="b"/>
          <a:lstStyle>
            <a:lvl1pPr algn="r">
              <a:defRPr sz="1200"/>
            </a:lvl1pPr>
          </a:lstStyle>
          <a:p>
            <a:pPr>
              <a:defRPr/>
            </a:pPr>
            <a:fld id="{8A2FE1A4-42A9-42A8-8D57-80A10F68131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438775" y="0"/>
            <a:ext cx="4160838" cy="365125"/>
          </a:xfrm>
          <a:prstGeom prst="rect">
            <a:avLst/>
          </a:prstGeom>
        </p:spPr>
        <p:txBody>
          <a:bodyPr vert="horz" lIns="96661" tIns="48331" rIns="96661" bIns="48331" rtlCol="0"/>
          <a:lstStyle>
            <a:lvl1pPr algn="r">
              <a:defRPr sz="1300"/>
            </a:lvl1pPr>
          </a:lstStyle>
          <a:p>
            <a:pPr>
              <a:defRPr/>
            </a:pPr>
            <a:fld id="{B24AB4BE-D265-4E8D-9575-C970A0B86853}" type="datetimeFigureOut">
              <a:rPr lang="en-US"/>
              <a:pPr>
                <a:defRPr/>
              </a:pPr>
              <a:t>6/19/2011</a:t>
            </a:fld>
            <a:endParaRPr lang="en-US"/>
          </a:p>
        </p:txBody>
      </p:sp>
      <p:sp>
        <p:nvSpPr>
          <p:cNvPr id="4" name="Slide Image Placeholder 3"/>
          <p:cNvSpPr>
            <a:spLocks noGrp="1" noRot="1" noChangeAspect="1"/>
          </p:cNvSpPr>
          <p:nvPr>
            <p:ph type="sldImg" idx="2"/>
          </p:nvPr>
        </p:nvSpPr>
        <p:spPr>
          <a:xfrm>
            <a:off x="1143000" y="381000"/>
            <a:ext cx="5943600" cy="445770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7" name="Slide Number Placeholder 6"/>
          <p:cNvSpPr>
            <a:spLocks noGrp="1"/>
          </p:cNvSpPr>
          <p:nvPr>
            <p:ph type="sldNum" sz="quarter" idx="5"/>
          </p:nvPr>
        </p:nvSpPr>
        <p:spPr>
          <a:xfrm>
            <a:off x="5438775" y="6948488"/>
            <a:ext cx="4160838" cy="365125"/>
          </a:xfrm>
          <a:prstGeom prst="rect">
            <a:avLst/>
          </a:prstGeom>
        </p:spPr>
        <p:txBody>
          <a:bodyPr vert="horz" lIns="96661" tIns="48331" rIns="96661" bIns="48331" rtlCol="0" anchor="b"/>
          <a:lstStyle>
            <a:lvl1pPr algn="r">
              <a:defRPr sz="1300"/>
            </a:lvl1pPr>
          </a:lstStyle>
          <a:p>
            <a:pPr>
              <a:defRPr/>
            </a:pPr>
            <a:fld id="{20B4F9BC-BADD-4D83-A1BF-F40F87CDCFBC}" type="slidenum">
              <a:rPr lang="en-US"/>
              <a:pPr>
                <a:defRPr/>
              </a:pPr>
              <a:t>‹#›</a:t>
            </a:fld>
            <a:endParaRPr lang="en-US"/>
          </a:p>
        </p:txBody>
      </p:sp>
      <p:sp>
        <p:nvSpPr>
          <p:cNvPr id="9" name="Notes Placeholder 8"/>
          <p:cNvSpPr>
            <a:spLocks noGrp="1"/>
          </p:cNvSpPr>
          <p:nvPr>
            <p:ph type="body" sz="quarter" idx="3"/>
          </p:nvPr>
        </p:nvSpPr>
        <p:spPr>
          <a:xfrm>
            <a:off x="685800" y="4953000"/>
            <a:ext cx="6781800" cy="207168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990600" y="549275"/>
            <a:ext cx="5638800" cy="4229100"/>
          </a:xfrm>
          <a:noFill/>
          <a:ln>
            <a:solidFill>
              <a:srgbClr val="000000"/>
            </a:solidFill>
            <a:miter lim="800000"/>
            <a:headEnd/>
            <a:tailEnd/>
          </a:ln>
        </p:spPr>
      </p:sp>
      <p:sp>
        <p:nvSpPr>
          <p:cNvPr id="32771" name="Notes Placeholder 2"/>
          <p:cNvSpPr>
            <a:spLocks noGrp="1"/>
          </p:cNvSpPr>
          <p:nvPr>
            <p:ph type="body" idx="1"/>
          </p:nvPr>
        </p:nvSpPr>
        <p:spPr bwMode="auto">
          <a:xfrm>
            <a:off x="960438" y="4876800"/>
            <a:ext cx="7726362" cy="1889125"/>
          </a:xfrm>
          <a:noFill/>
        </p:spPr>
        <p:txBody>
          <a:bodyPr wrap="square" numCol="1" anchor="t" anchorCtr="0" compatLnSpc="1">
            <a:prstTxWarp prst="textNoShape">
              <a:avLst/>
            </a:prstTxWarp>
          </a:bodyPr>
          <a:lstStyle/>
          <a:p>
            <a:pPr eaLnBrk="1" hangingPunct="1"/>
            <a:r>
              <a:rPr lang="en-US" smtClean="0"/>
              <a:t>HPC Public Hearing 6-21-2011</a:t>
            </a:r>
          </a:p>
          <a:p>
            <a:pPr eaLnBrk="1" hangingPunct="1"/>
            <a:endParaRPr lang="en-US" smtClean="0"/>
          </a:p>
          <a:p>
            <a:pPr eaLnBrk="1" hangingPunct="1"/>
            <a:r>
              <a:rPr lang="en-US" smtClean="0"/>
              <a:t>My name is Becky Witsaman.  I live at 3431 Greensburg Road.  I am the Historian of the Green Historical Society.  I am honored to be hear tonight to describe our latest applicant for local landmark designation, Greensburg Cemetery.</a:t>
            </a:r>
          </a:p>
          <a:p>
            <a:pPr eaLnBrk="1" hangingPunct="1"/>
            <a:endParaRPr lang="en-US"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AFB854-55BD-4732-8EEB-E7B2DD4F26E0}"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990600" y="381000"/>
            <a:ext cx="6096000" cy="4572000"/>
          </a:xfrm>
          <a:noFill/>
          <a:ln>
            <a:solidFill>
              <a:srgbClr val="000000"/>
            </a:solidFill>
            <a:miter lim="800000"/>
            <a:headEnd/>
            <a:tailEnd/>
          </a:ln>
        </p:spPr>
      </p:sp>
      <p:sp>
        <p:nvSpPr>
          <p:cNvPr id="41987" name="Notes Placeholder 2"/>
          <p:cNvSpPr>
            <a:spLocks noGrp="1"/>
          </p:cNvSpPr>
          <p:nvPr>
            <p:ph type="body" idx="1"/>
          </p:nvPr>
        </p:nvSpPr>
        <p:spPr bwMode="auto">
          <a:xfrm>
            <a:off x="960438" y="5029200"/>
            <a:ext cx="7726362" cy="1736725"/>
          </a:xfrm>
          <a:noFill/>
        </p:spPr>
        <p:txBody>
          <a:bodyPr wrap="square" numCol="1" anchor="t" anchorCtr="0" compatLnSpc="1">
            <a:prstTxWarp prst="textNoShape">
              <a:avLst/>
            </a:prstTxWarp>
          </a:bodyPr>
          <a:lstStyle/>
          <a:p>
            <a:r>
              <a:rPr lang="en-US" smtClean="0"/>
              <a:t>During the late 1800’s the Evangelical Association became a large, successful, national denomination and Greensburg remained a loyal yet less populous Evangelical settlement.  The Evangelical Association merged with the United Brethren in 1946 to form the Evangelical United Bretheran Church.  The E.U.B. Church would eventual merge with the Methodist Episcopal Church in 1968 to form the United Methodist Church.  The congregation of the Greensburg United Methodist Church today traces its roots to the first Evangelical Church in Ohio built on the land of the proposed designation.</a:t>
            </a:r>
          </a:p>
          <a:p>
            <a:endParaRPr lang="en-US"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72A526-F9AC-4532-822B-2C94BC46E220}"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43011"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r>
              <a:rPr lang="en-US" smtClean="0"/>
              <a:t>In 1838 a Meeting House was constructed at the front of the cemetery lot.  The Church was the first Evangelical Church built in Ohio and also the first Evangelical Church built West of Pennsylvania. The church is described in </a:t>
            </a:r>
            <a:r>
              <a:rPr lang="en-US" i="1" smtClean="0"/>
              <a:t>The Evangelical Church in Ohio, by Roy B. Leedy, page 67 as follows</a:t>
            </a:r>
            <a:r>
              <a:rPr lang="en-US" smtClean="0"/>
              <a:t>,</a:t>
            </a:r>
          </a:p>
          <a:p>
            <a:endParaRPr lang="en-US" smtClean="0"/>
          </a:p>
          <a:p>
            <a:r>
              <a:rPr lang="en-US" smtClean="0"/>
              <a:t>“The site of the first Evangelical Church building was three-quarters of a mile west of the village of Greensburg.  Here on the west side of the road is located a beautiful cemetery on the hillside, sloping toward the east.  Between the road and the cemetery is a vacant lot where the church stood.  It was a plain 28x40 “Versammlungshause” (meeting house) without Cornish and with neither tower nor bell.  It faced eastward with a double door entrance in the front, a side door opening to the south, and three windows on each side.</a:t>
            </a:r>
          </a:p>
          <a:p>
            <a:endParaRPr lang="en-US" smtClean="0"/>
          </a:p>
          <a:p>
            <a:r>
              <a:rPr lang="en-US" smtClean="0"/>
              <a:t>The women entered the church from the side door and occupied the pews on the south side.  They approached their pews from an aisle along the south wall of the building.  The other ends of the pews were closed with a solid board petition along the middle aisle.  The pews occupied by the men were fitted against the north wall so that the only entrance was from the central aisle.  The men entered from the double front door and there was no intermingling of the sexes during worship services.  A stove stood on each side of the room before the front pews near the side wall.  There was an “amen corner” on both sides of the front part of the church – on the south for the women and on the north for the men.  The rostrum was semi-circular in form; one step high with a railing used for the communion service, and the pulpit stand on a still higher platform.”</a:t>
            </a:r>
          </a:p>
          <a:p>
            <a:endParaRPr lang="en-US" smtClean="0"/>
          </a:p>
          <a:p>
            <a:pPr eaLnBrk="1" hangingPunct="1">
              <a:spcBef>
                <a:spcPct val="0"/>
              </a:spcBef>
            </a:pPr>
            <a:endParaRPr lang="en-US" smtClean="0"/>
          </a:p>
          <a:p>
            <a:pPr eaLnBrk="1" hangingPunct="1">
              <a:spcBef>
                <a:spcPct val="0"/>
              </a:spcBef>
            </a:pPr>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033406-A5A3-4D02-B8E1-2025B749923F}" type="slidenum">
              <a:rPr lang="en-US" smtClean="0"/>
              <a:pPr/>
              <a:t>11</a:t>
            </a:fld>
            <a:endParaRPr lang="en-US" smtClean="0"/>
          </a:p>
        </p:txBody>
      </p:sp>
      <p:sp>
        <p:nvSpPr>
          <p:cNvPr id="43013" name="Rectangle 6"/>
          <p:cNvSpPr>
            <a:spLocks noChangeArrowheads="1"/>
          </p:cNvSpPr>
          <p:nvPr/>
        </p:nvSpPr>
        <p:spPr bwMode="auto">
          <a:xfrm>
            <a:off x="0" y="0"/>
            <a:ext cx="9601200" cy="0"/>
          </a:xfrm>
          <a:prstGeom prst="rect">
            <a:avLst/>
          </a:prstGeom>
          <a:noFill/>
          <a:ln w="9525">
            <a:noFill/>
            <a:miter lim="800000"/>
            <a:headEnd/>
            <a:tailEnd/>
          </a:ln>
        </p:spPr>
        <p:txBody>
          <a:bodyPr wrap="none" anchor="ctr">
            <a:sp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dirty="0" smtClean="0"/>
              <a:t>The old church building was moved from the lot in front of the cemetery to Greensburg in 1855 and was then used as a rooming house for students of the Greensburg Cemetery.  The old church stood on the north side of the street a little east of the square and was used as a private residence until 1945 when it was replaced by a modern dwelling.  This photo shows the church building after being moved into Greensburg and modified as a private residence.</a:t>
            </a:r>
          </a:p>
          <a:p>
            <a:pPr>
              <a:defRPr/>
            </a:pPr>
            <a:endParaRPr lang="en-US" dirty="0" smtClean="0"/>
          </a:p>
          <a:p>
            <a:pPr>
              <a:defRPr/>
            </a:pPr>
            <a:r>
              <a:rPr lang="en-US" dirty="0" smtClean="0"/>
              <a:t>In 1929 a stone marker was placed at the site of the first church on the front portion of the cemetery lot.  The stone marker on the cemetery lot and the slight change in the appearance of the grass where the old church foundation was filled are the only remaining indication of the first Evangelical Church in Ohio.</a:t>
            </a:r>
          </a:p>
          <a:p>
            <a:pPr>
              <a:defRPr/>
            </a:pPr>
            <a:endParaRPr lang="en-US" dirty="0" smtClean="0"/>
          </a:p>
          <a:p>
            <a:pPr>
              <a:defRPr/>
            </a:pPr>
            <a:endParaRPr lang="en-US" dirty="0" smtClean="0"/>
          </a:p>
          <a:p>
            <a:pPr>
              <a:defRPr/>
            </a:pPr>
            <a:endParaRPr lang="en-US" dirty="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1EF1B2-264E-4BA1-9C9E-22650D3BD95A}"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45059"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r>
              <a:rPr lang="en-US" smtClean="0"/>
              <a:t>A marker stone was placed at the location of the First Evangelical Church by the Evangelical Association during their Centennial Celebration in 1929. According to </a:t>
            </a:r>
            <a:r>
              <a:rPr lang="en-US" i="1" smtClean="0"/>
              <a:t>The Evangelical Church in Ohio, by Roy B. Leedy, page 331</a:t>
            </a:r>
            <a:r>
              <a:rPr lang="en-US" smtClean="0"/>
              <a:t>, “A centennial and home-coming was sponsored August 6-11, 1929, under the faithful labors of Merle A. Hayes…. </a:t>
            </a: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40C04F-944B-4C8D-940E-2557F0FAA25D}" type="slidenum">
              <a:rPr lang="en-US" smtClean="0"/>
              <a:pPr/>
              <a:t>13</a:t>
            </a:fld>
            <a:endParaRPr lang="en-US" smtClean="0"/>
          </a:p>
        </p:txBody>
      </p:sp>
      <p:sp>
        <p:nvSpPr>
          <p:cNvPr id="45061" name="Rectangle 6"/>
          <p:cNvSpPr>
            <a:spLocks noChangeArrowheads="1"/>
          </p:cNvSpPr>
          <p:nvPr/>
        </p:nvSpPr>
        <p:spPr bwMode="auto">
          <a:xfrm>
            <a:off x="0" y="0"/>
            <a:ext cx="9601200" cy="0"/>
          </a:xfrm>
          <a:prstGeom prst="rect">
            <a:avLst/>
          </a:prstGeom>
          <a:noFill/>
          <a:ln w="9525">
            <a:noFill/>
            <a:miter lim="800000"/>
            <a:headEnd/>
            <a:tailEnd/>
          </a:ln>
        </p:spPr>
        <p:txBody>
          <a:bodyPr wrap="none" anchor="ctr">
            <a:sp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46083"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r>
              <a:rPr lang="en-US" smtClean="0"/>
              <a:t>…. On Saturday a large congregation witnessed the unveiling of a monument erected at the site of the first Evangelical Church building in Ohio.”  See pictures in</a:t>
            </a:r>
            <a:r>
              <a:rPr lang="en-US" i="1" smtClean="0"/>
              <a:t> Leedy pages 330-331, </a:t>
            </a:r>
            <a:r>
              <a:rPr lang="en-US" smtClean="0"/>
              <a:t>showing crowd gathered at Greensburg Cemetery to witness unveiling of the stone marker.  Note this pilgrimage also travelled to the site of Greensburg Seminary and the Conrad Dillman home in 1929.</a:t>
            </a:r>
          </a:p>
          <a:p>
            <a:endParaRPr lang="en-US" smtClean="0"/>
          </a:p>
          <a:p>
            <a:endParaRPr lang="en-US" smtClean="0"/>
          </a:p>
          <a:p>
            <a:pPr eaLnBrk="1" hangingPunct="1">
              <a:spcBef>
                <a:spcPct val="0"/>
              </a:spcBef>
            </a:pPr>
            <a:endParaRPr lang="en-US" smtClean="0"/>
          </a:p>
          <a:p>
            <a:pPr eaLnBrk="1" hangingPunct="1">
              <a:spcBef>
                <a:spcPct val="0"/>
              </a:spcBef>
            </a:pPr>
            <a:endParaRPr lang="en-US"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922491-011A-48BD-A598-88037865835D}" type="slidenum">
              <a:rPr lang="en-US" smtClean="0"/>
              <a:pPr/>
              <a:t>14</a:t>
            </a:fld>
            <a:endParaRPr lang="en-US" smtClean="0"/>
          </a:p>
        </p:txBody>
      </p:sp>
      <p:sp>
        <p:nvSpPr>
          <p:cNvPr id="46085" name="Rectangle 6"/>
          <p:cNvSpPr>
            <a:spLocks noChangeArrowheads="1"/>
          </p:cNvSpPr>
          <p:nvPr/>
        </p:nvSpPr>
        <p:spPr bwMode="auto">
          <a:xfrm>
            <a:off x="0" y="0"/>
            <a:ext cx="9601200" cy="0"/>
          </a:xfrm>
          <a:prstGeom prst="rect">
            <a:avLst/>
          </a:prstGeom>
          <a:noFill/>
          <a:ln w="9525">
            <a:noFill/>
            <a:miter lim="800000"/>
            <a:headEnd/>
            <a:tailEnd/>
          </a:ln>
        </p:spPr>
        <p:txBody>
          <a:bodyPr wrap="none" anchor="ctr">
            <a:sp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47107"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r>
              <a:rPr lang="en-US" smtClean="0"/>
              <a:t>The stone marker on the cemetery lot and the slight change in the appearance of the grass where the old church foundation was filled are the only remaining indication of the first Evangelical Church in Ohio.</a:t>
            </a:r>
          </a:p>
          <a:p>
            <a:endParaRPr lang="en-US" smtClean="0"/>
          </a:p>
          <a:p>
            <a:pPr eaLnBrk="1" hangingPunct="1">
              <a:spcBef>
                <a:spcPct val="0"/>
              </a:spcBef>
            </a:pPr>
            <a:endParaRPr lang="en-US" smtClean="0"/>
          </a:p>
          <a:p>
            <a:pPr eaLnBrk="1" hangingPunct="1">
              <a:spcBef>
                <a:spcPct val="0"/>
              </a:spcBef>
            </a:pPr>
            <a:endParaRPr lang="en-US"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5A903F-C185-4B44-942E-6648E601E8AD}" type="slidenum">
              <a:rPr lang="en-US" smtClean="0"/>
              <a:pPr/>
              <a:t>15</a:t>
            </a:fld>
            <a:endParaRPr lang="en-US" smtClean="0"/>
          </a:p>
        </p:txBody>
      </p:sp>
      <p:sp>
        <p:nvSpPr>
          <p:cNvPr id="47109" name="Rectangle 6"/>
          <p:cNvSpPr>
            <a:spLocks noChangeArrowheads="1"/>
          </p:cNvSpPr>
          <p:nvPr/>
        </p:nvSpPr>
        <p:spPr bwMode="auto">
          <a:xfrm>
            <a:off x="0" y="0"/>
            <a:ext cx="9601200" cy="0"/>
          </a:xfrm>
          <a:prstGeom prst="rect">
            <a:avLst/>
          </a:prstGeom>
          <a:noFill/>
          <a:ln w="9525">
            <a:noFill/>
            <a:miter lim="800000"/>
            <a:headEnd/>
            <a:tailEnd/>
          </a:ln>
        </p:spPr>
        <p:txBody>
          <a:bodyPr wrap="none" anchor="ctr">
            <a:sp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990600" y="381000"/>
            <a:ext cx="6096000" cy="4572000"/>
          </a:xfrm>
          <a:noFill/>
          <a:ln>
            <a:solidFill>
              <a:srgbClr val="000000"/>
            </a:solidFill>
            <a:miter lim="800000"/>
            <a:headEnd/>
            <a:tailEnd/>
          </a:ln>
        </p:spPr>
      </p:sp>
      <p:sp>
        <p:nvSpPr>
          <p:cNvPr id="48131" name="Notes Placeholder 2"/>
          <p:cNvSpPr>
            <a:spLocks noGrp="1"/>
          </p:cNvSpPr>
          <p:nvPr>
            <p:ph type="body" idx="1"/>
          </p:nvPr>
        </p:nvSpPr>
        <p:spPr bwMode="auto">
          <a:xfrm>
            <a:off x="960438" y="5029200"/>
            <a:ext cx="7726362" cy="1736725"/>
          </a:xfrm>
          <a:noFill/>
        </p:spPr>
        <p:txBody>
          <a:bodyPr wrap="square" numCol="1" anchor="t" anchorCtr="0" compatLnSpc="1">
            <a:prstTxWarp prst="textNoShape">
              <a:avLst/>
            </a:prstTxWarp>
          </a:bodyPr>
          <a:lstStyle/>
          <a:p>
            <a:r>
              <a:rPr lang="en-US" smtClean="0"/>
              <a:t>The Greensburg Cemetery is also associated with the life and death of one of Green Townships early settlers and his family.  Peter Thornton was born in 1798 in Pennsylvania and arrived in Greensburg in 1828. Here he lived, married and raised six children of record.  In 1838, Peter Thornton donated one acre from his farm for consideration of $15.00 to the Evangelical Assoc. for the first meeting house (church) in Ohio.  This one acre may have also been a burying ground for his son, see  </a:t>
            </a:r>
            <a:r>
              <a:rPr lang="en-US" i="1" smtClean="0"/>
              <a:t>Perrin</a:t>
            </a:r>
            <a:r>
              <a:rPr lang="en-US" smtClean="0"/>
              <a:t>.</a:t>
            </a:r>
          </a:p>
          <a:p>
            <a:r>
              <a:rPr lang="en-US" smtClean="0"/>
              <a:t>Peter’s occupation in the early census was that of a stocking weaver at the age of 72.  Peter Thornton died Saturday, June 16, 1888 at 90 years, 3 months, 11 days.  Peter Thornton was a long time member and supporter of the Evangelical Association.  Several of his children were also members of the Greensburg Congregation of the Evangelical Association.  The Thornton, Strawhecker (Peter’s daughter Louisa was married to David Strawhecker) and Semler Families (Peter’s daughter Fannie was married to Albert Semler) are all buried in Greensburg Cemetery.  </a:t>
            </a:r>
          </a:p>
          <a:p>
            <a:pPr eaLnBrk="1" hangingPunct="1"/>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63033A-2B71-436E-B1C9-061C53785828}"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990600" y="381000"/>
            <a:ext cx="6096000" cy="4572000"/>
          </a:xfrm>
          <a:noFill/>
          <a:ln>
            <a:solidFill>
              <a:srgbClr val="000000"/>
            </a:solidFill>
            <a:miter lim="800000"/>
            <a:headEnd/>
            <a:tailEnd/>
          </a:ln>
        </p:spPr>
      </p:sp>
      <p:sp>
        <p:nvSpPr>
          <p:cNvPr id="49155" name="Notes Placeholder 2"/>
          <p:cNvSpPr>
            <a:spLocks noGrp="1"/>
          </p:cNvSpPr>
          <p:nvPr>
            <p:ph type="body" idx="1"/>
          </p:nvPr>
        </p:nvSpPr>
        <p:spPr bwMode="auto">
          <a:xfrm>
            <a:off x="960438" y="5029200"/>
            <a:ext cx="7726362" cy="1736725"/>
          </a:xfrm>
          <a:noFill/>
        </p:spPr>
        <p:txBody>
          <a:bodyPr wrap="square" numCol="1" anchor="t" anchorCtr="0" compatLnSpc="1">
            <a:prstTxWarp prst="textNoShape">
              <a:avLst/>
            </a:prstTxWarp>
          </a:bodyPr>
          <a:lstStyle/>
          <a:p>
            <a:r>
              <a:rPr lang="en-US" smtClean="0"/>
              <a:t>According to the Cemeteries of Summit Co., OH, Vol. 2, Summit County Chapter OGS, 1979 (inscriptions) , available from Akron-Summit Public Library Special Collections, at page 72:</a:t>
            </a:r>
          </a:p>
          <a:p>
            <a:endParaRPr lang="en-US" smtClean="0"/>
          </a:p>
          <a:p>
            <a:r>
              <a:rPr lang="en-US" smtClean="0"/>
              <a:t>As of 1979, seventy (70) veterans of the wars of 1812, Mexican, Civil, Spanish, and World War I have been buried in Greensburg Cemetery. More veterans have been laid to rest in Greensburg Cemetery from later wars since 1979.  This information is available from the Green Historical Society.</a:t>
            </a:r>
          </a:p>
          <a:p>
            <a:endParaRPr lang="en-US"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3A0C02-1084-430E-B9E7-C2CFE81DCC2C}"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990600" y="381000"/>
            <a:ext cx="6096000" cy="4572000"/>
          </a:xfrm>
          <a:noFill/>
          <a:ln>
            <a:solidFill>
              <a:srgbClr val="000000"/>
            </a:solidFill>
            <a:miter lim="800000"/>
            <a:headEnd/>
            <a:tailEnd/>
          </a:ln>
        </p:spPr>
      </p:sp>
      <p:sp>
        <p:nvSpPr>
          <p:cNvPr id="50179" name="Notes Placeholder 2"/>
          <p:cNvSpPr>
            <a:spLocks noGrp="1"/>
          </p:cNvSpPr>
          <p:nvPr>
            <p:ph type="body" idx="1"/>
          </p:nvPr>
        </p:nvSpPr>
        <p:spPr bwMode="auto">
          <a:xfrm>
            <a:off x="960438" y="5029200"/>
            <a:ext cx="7726362" cy="1736725"/>
          </a:xfrm>
          <a:noFill/>
        </p:spPr>
        <p:txBody>
          <a:bodyPr wrap="square" numCol="1" anchor="t" anchorCtr="0" compatLnSpc="1">
            <a:prstTxWarp prst="textNoShape">
              <a:avLst/>
            </a:prstTxWarp>
          </a:bodyPr>
          <a:lstStyle/>
          <a:p>
            <a:r>
              <a:rPr lang="en-US" smtClean="0"/>
              <a:t>Burial Arrangement </a:t>
            </a:r>
            <a:r>
              <a:rPr lang="en-US" b="1" smtClean="0"/>
              <a:t>- </a:t>
            </a:r>
            <a:r>
              <a:rPr lang="en-US" smtClean="0"/>
              <a:t>The cemetery graves are positioned east/west.  This orientation is common throughout the United States and throughout the world at Christian burial locations.  According to </a:t>
            </a:r>
            <a:r>
              <a:rPr lang="en-US" i="1" smtClean="0"/>
              <a:t>The Association for Gravestone Studies</a:t>
            </a:r>
            <a:r>
              <a:rPr lang="en-US" smtClean="0"/>
              <a:t>, </a:t>
            </a:r>
          </a:p>
          <a:p>
            <a:r>
              <a:rPr lang="en-US" smtClean="0"/>
              <a:t>“(i)n many, but by no means all, early New England burying grounds the graves are positioned east/west.  This east/west orientation is the most common orientation in other parts of the country and world as well.  The earliest settlers had their feet pointing toward the east and the head of the coffin toward the west, ready to rise up and face the "new day" (the sun) when "the trumpet shall sound and the dead shall be raised" or when Christ would appear and they would be reborn.”</a:t>
            </a:r>
          </a:p>
          <a:p>
            <a:pPr eaLnBrk="1" hangingPunct="1"/>
            <a:endParaRPr lang="en-US"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22F9FD-8250-496F-82C8-63706B29F40C}"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990600" y="549275"/>
            <a:ext cx="5638800" cy="4229100"/>
          </a:xfrm>
          <a:noFill/>
          <a:ln>
            <a:solidFill>
              <a:srgbClr val="000000"/>
            </a:solidFill>
            <a:miter lim="800000"/>
            <a:headEnd/>
            <a:tailEnd/>
          </a:ln>
        </p:spPr>
      </p:sp>
      <p:sp>
        <p:nvSpPr>
          <p:cNvPr id="51203" name="Notes Placeholder 2"/>
          <p:cNvSpPr>
            <a:spLocks noGrp="1"/>
          </p:cNvSpPr>
          <p:nvPr>
            <p:ph type="body" idx="1"/>
          </p:nvPr>
        </p:nvSpPr>
        <p:spPr bwMode="auto">
          <a:xfrm>
            <a:off x="960438" y="4876800"/>
            <a:ext cx="7726362" cy="1889125"/>
          </a:xfrm>
          <a:noFill/>
        </p:spPr>
        <p:txBody>
          <a:bodyPr wrap="square" numCol="1" anchor="t" anchorCtr="0" compatLnSpc="1">
            <a:prstTxWarp prst="textNoShape">
              <a:avLst/>
            </a:prstTxWarp>
          </a:bodyPr>
          <a:lstStyle/>
          <a:p>
            <a:r>
              <a:rPr lang="en-US" smtClean="0"/>
              <a:t>As previously described, the marker stone shown above was placed at the location of the First Evangelical Church by the Evangelical Association during their Centennial Celebration in 1929. The marker lists the dates and events of significance for the Evangelical Association.  The stone marker is the only lasting monument to the First Evangelical Church in Ohio.</a:t>
            </a:r>
          </a:p>
          <a:p>
            <a:pPr eaLnBrk="1" hangingPunct="1"/>
            <a:endParaRPr lang="en-US" smtClean="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240104-551E-46F6-8A77-188A8F435E77}"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990600" y="549275"/>
            <a:ext cx="5638800" cy="4229100"/>
          </a:xfrm>
          <a:noFill/>
          <a:ln>
            <a:solidFill>
              <a:srgbClr val="000000"/>
            </a:solidFill>
            <a:miter lim="800000"/>
            <a:headEnd/>
            <a:tailEnd/>
          </a:ln>
        </p:spPr>
      </p:sp>
      <p:sp>
        <p:nvSpPr>
          <p:cNvPr id="33795" name="Notes Placeholder 2"/>
          <p:cNvSpPr>
            <a:spLocks noGrp="1"/>
          </p:cNvSpPr>
          <p:nvPr>
            <p:ph type="body" idx="1"/>
          </p:nvPr>
        </p:nvSpPr>
        <p:spPr bwMode="auto">
          <a:xfrm>
            <a:off x="960438" y="4800600"/>
            <a:ext cx="7680325" cy="1965325"/>
          </a:xfrm>
          <a:noFill/>
        </p:spPr>
        <p:txBody>
          <a:bodyPr wrap="square" numCol="1" anchor="t" anchorCtr="0" compatLnSpc="1">
            <a:prstTxWarp prst="textNoShape">
              <a:avLst/>
            </a:prstTxWarp>
          </a:bodyPr>
          <a:lstStyle/>
          <a:p>
            <a:pPr eaLnBrk="1" hangingPunct="1"/>
            <a:r>
              <a:rPr lang="en-US" smtClean="0"/>
              <a:t>Greensburg Cemetery is located at 4890 Thursby Road.</a:t>
            </a:r>
          </a:p>
          <a:p>
            <a:pPr eaLnBrk="1" hangingPunct="1"/>
            <a:endParaRPr lang="en-US" smtClean="0"/>
          </a:p>
          <a:p>
            <a:pPr eaLnBrk="1" hangingPunct="1"/>
            <a:r>
              <a:rPr lang="en-US" smtClean="0"/>
              <a:t>The property owner is the City of Green.</a:t>
            </a:r>
          </a:p>
          <a:p>
            <a:pPr eaLnBrk="1" hangingPunct="1"/>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25D5D7-22DE-4396-81BC-498F219AC9B4}"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990600" y="381000"/>
            <a:ext cx="6096000" cy="4572000"/>
          </a:xfrm>
          <a:noFill/>
          <a:ln>
            <a:solidFill>
              <a:srgbClr val="000000"/>
            </a:solidFill>
            <a:miter lim="800000"/>
            <a:headEnd/>
            <a:tailEnd/>
          </a:ln>
        </p:spPr>
      </p:sp>
      <p:sp>
        <p:nvSpPr>
          <p:cNvPr id="52227" name="Notes Placeholder 2"/>
          <p:cNvSpPr>
            <a:spLocks noGrp="1"/>
          </p:cNvSpPr>
          <p:nvPr>
            <p:ph type="body" idx="1"/>
          </p:nvPr>
        </p:nvSpPr>
        <p:spPr bwMode="auto">
          <a:xfrm>
            <a:off x="960438" y="5029200"/>
            <a:ext cx="7726362" cy="1736725"/>
          </a:xfrm>
          <a:noFill/>
        </p:spPr>
        <p:txBody>
          <a:bodyPr wrap="square" numCol="1" anchor="t" anchorCtr="0" compatLnSpc="1">
            <a:prstTxWarp prst="textNoShape">
              <a:avLst/>
            </a:prstTxWarp>
          </a:bodyPr>
          <a:lstStyle/>
          <a:p>
            <a:r>
              <a:rPr lang="en-US" smtClean="0"/>
              <a:t>The gravestone art found in the Greensburg Cemetery reflects the Pennsylvania German heritage of the early settlers of Green and the religious beliefs of the Evangelicals in the 1800s. </a:t>
            </a:r>
          </a:p>
          <a:p>
            <a:endParaRPr lang="en-US" smtClean="0"/>
          </a:p>
          <a:p>
            <a:r>
              <a:rPr lang="en-US" smtClean="0"/>
              <a:t>Many early stones in Greensburg Cemetery are inscribed with an upward pointing hand.  On some stones, a flower (usually a rose) is present behind the upward pointing hand.</a:t>
            </a:r>
          </a:p>
          <a:p>
            <a:r>
              <a:rPr lang="en-US" smtClean="0"/>
              <a:t>According to </a:t>
            </a:r>
            <a:r>
              <a:rPr lang="en-US" i="1" smtClean="0"/>
              <a:t>An A to Z Guide to Cemetery Icons by ISIS Publications, 2004-08,</a:t>
            </a:r>
            <a:r>
              <a:rPr lang="en-US" smtClean="0"/>
              <a:t> upward pointing hands signifies the hand of righteousness (citing Weeden). It also suggests the pathway or ascension and the elevated realms of heaven.</a:t>
            </a:r>
          </a:p>
          <a:p>
            <a:endParaRPr lang="en-US" smtClean="0"/>
          </a:p>
          <a:p>
            <a:r>
              <a:rPr lang="en-US" smtClean="0"/>
              <a:t>Many of the gravestones also depict shaking hands.  Shaking hands are common among married couples; indicating marriage, or farewell.</a:t>
            </a:r>
          </a:p>
          <a:p>
            <a:endParaRPr lang="en-US" smtClean="0"/>
          </a:p>
          <a:p>
            <a:r>
              <a:rPr lang="en-US" smtClean="0"/>
              <a:t>Many other artist stones representing the beliefs and styles contemporary to the time of the burial can be found in Greensburg Cemetery.</a:t>
            </a:r>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AC3EBF-1C68-40E5-BE96-606F8A73DB5F}"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53251"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pPr>
              <a:spcBef>
                <a:spcPct val="0"/>
              </a:spcBef>
            </a:pPr>
            <a:r>
              <a:rPr lang="en-US" smtClean="0">
                <a:solidFill>
                  <a:srgbClr val="000000"/>
                </a:solidFill>
                <a:latin typeface="Arial" charset="0"/>
                <a:ea typeface="Calibri" pitchFamily="34" charset="0"/>
                <a:cs typeface="Times New Roman" pitchFamily="18" charset="0"/>
              </a:rPr>
              <a:t>The time period of significance is at least 1838 through 1938.  The time period begins with the construction of the meeting house (church) and first burials and continues through the time of the last burials of our early settlers and veterans and their descendants.</a:t>
            </a:r>
            <a:endParaRPr lang="en-US" smtClean="0">
              <a:latin typeface="Arial" charset="0"/>
              <a:ea typeface="Calibri" pitchFamily="34" charset="0"/>
              <a:cs typeface="Times New Roman" pitchFamily="18" charset="0"/>
            </a:endParaRPr>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CD6F15-DA05-449E-B929-EAECF3BA3C82}" type="slidenum">
              <a:rPr lang="en-US" smtClean="0"/>
              <a:pPr/>
              <a:t>21</a:t>
            </a:fld>
            <a:endParaRPr lang="en-US" smtClean="0"/>
          </a:p>
        </p:txBody>
      </p:sp>
      <p:sp>
        <p:nvSpPr>
          <p:cNvPr id="53253" name="Rectangle 6"/>
          <p:cNvSpPr>
            <a:spLocks noChangeArrowheads="1"/>
          </p:cNvSpPr>
          <p:nvPr/>
        </p:nvSpPr>
        <p:spPr bwMode="auto">
          <a:xfrm>
            <a:off x="0" y="0"/>
            <a:ext cx="9601200" cy="0"/>
          </a:xfrm>
          <a:prstGeom prst="rect">
            <a:avLst/>
          </a:prstGeom>
          <a:noFill/>
          <a:ln w="9525">
            <a:noFill/>
            <a:miter lim="800000"/>
            <a:headEnd/>
            <a:tailEnd/>
          </a:ln>
        </p:spPr>
        <p:txBody>
          <a:bodyPr wrap="none" anchor="ctr">
            <a:sp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concludes our presentation on Greensburg Cemetery.  Are there any questions?</a:t>
            </a:r>
          </a:p>
          <a:p>
            <a:endParaRPr lang="en-US" smtClean="0"/>
          </a:p>
          <a:p>
            <a:r>
              <a:rPr lang="en-US" b="1" i="1" smtClean="0"/>
              <a:t>When questions are finished, turn floor over to Sarah Haring for Staff Recommendation &amp; Comments.</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98E9F3-FC26-4CB9-B38C-88941EC49453}"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960438" y="549275"/>
            <a:ext cx="5668962" cy="4251325"/>
          </a:xfrm>
          <a:noFill/>
          <a:ln>
            <a:solidFill>
              <a:srgbClr val="000000"/>
            </a:solidFill>
            <a:miter lim="800000"/>
            <a:headEnd/>
            <a:tailEnd/>
          </a:ln>
        </p:spPr>
      </p:sp>
      <p:sp>
        <p:nvSpPr>
          <p:cNvPr id="55299" name="Notes Placeholder 2"/>
          <p:cNvSpPr>
            <a:spLocks noGrp="1"/>
          </p:cNvSpPr>
          <p:nvPr>
            <p:ph type="body" idx="1"/>
          </p:nvPr>
        </p:nvSpPr>
        <p:spPr bwMode="auto">
          <a:xfrm>
            <a:off x="960438" y="5181600"/>
            <a:ext cx="7680325" cy="1584325"/>
          </a:xfrm>
          <a:noFill/>
        </p:spPr>
        <p:txBody>
          <a:bodyPr wrap="square" numCol="1" anchor="t" anchorCtr="0" compatLnSpc="1">
            <a:prstTxWarp prst="textNoShape">
              <a:avLst/>
            </a:prstTxWarp>
          </a:bodyPr>
          <a:lstStyle/>
          <a:p>
            <a:pPr eaLnBrk="1" hangingPunct="1"/>
            <a:r>
              <a:rPr lang="en-US" smtClean="0"/>
              <a:t>Lichtenwalter Schoolhouse - 1885</a:t>
            </a:r>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D747E6-C7A3-47D4-9FC4-C739C84E0CE0}"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960438" y="549275"/>
            <a:ext cx="5668962" cy="4251325"/>
          </a:xfrm>
          <a:noFill/>
          <a:ln>
            <a:solidFill>
              <a:srgbClr val="000000"/>
            </a:solidFill>
            <a:miter lim="800000"/>
            <a:headEnd/>
            <a:tailEnd/>
          </a:ln>
        </p:spPr>
      </p:sp>
      <p:sp>
        <p:nvSpPr>
          <p:cNvPr id="56323"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pPr eaLnBrk="1" hangingPunct="1"/>
            <a:r>
              <a:rPr lang="en-US" smtClean="0"/>
              <a:t>Conrad Dillman Home - 1832</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353C71-A080-40E7-8D15-D55A35B60BDC}"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960438" y="549275"/>
            <a:ext cx="5668962" cy="4251325"/>
          </a:xfrm>
          <a:noFill/>
          <a:ln>
            <a:solidFill>
              <a:srgbClr val="000000"/>
            </a:solidFill>
            <a:miter lim="800000"/>
            <a:headEnd/>
            <a:tailEnd/>
          </a:ln>
        </p:spPr>
      </p:sp>
      <p:sp>
        <p:nvSpPr>
          <p:cNvPr id="57347"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pPr eaLnBrk="1" hangingPunct="1"/>
            <a:r>
              <a:rPr lang="en-US" smtClean="0"/>
              <a:t>Southgate Farm – c. 1883</a:t>
            </a:r>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5C0403-1798-4398-8B66-DCD85A7E8437}"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960438" y="549275"/>
            <a:ext cx="5668962" cy="4251325"/>
          </a:xfrm>
          <a:noFill/>
          <a:ln>
            <a:solidFill>
              <a:srgbClr val="000000"/>
            </a:solidFill>
            <a:miter lim="800000"/>
            <a:headEnd/>
            <a:tailEnd/>
          </a:ln>
        </p:spPr>
      </p:sp>
      <p:sp>
        <p:nvSpPr>
          <p:cNvPr id="58371"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pPr eaLnBrk="1" hangingPunct="1"/>
            <a:r>
              <a:rPr lang="en-US" smtClean="0"/>
              <a:t>Klinefelter Cemetery – c. 1820</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9480A9-75FF-45F8-AE1F-4329FF18DD64}"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960438" y="549275"/>
            <a:ext cx="5668962" cy="4251325"/>
          </a:xfrm>
          <a:noFill/>
          <a:ln>
            <a:solidFill>
              <a:srgbClr val="000000"/>
            </a:solidFill>
            <a:miter lim="800000"/>
            <a:headEnd/>
            <a:tailEnd/>
          </a:ln>
        </p:spPr>
      </p:sp>
      <p:sp>
        <p:nvSpPr>
          <p:cNvPr id="59395"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pPr eaLnBrk="1" hangingPunct="1"/>
            <a:r>
              <a:rPr lang="en-US" smtClean="0"/>
              <a:t>Rev. Henry Heiss Home – c. 1850</a:t>
            </a:r>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7B9429-0959-4498-B347-5B457A69E6CF}"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960438" y="549275"/>
            <a:ext cx="5668962" cy="4251325"/>
          </a:xfrm>
          <a:noFill/>
          <a:ln>
            <a:solidFill>
              <a:srgbClr val="000000"/>
            </a:solidFill>
            <a:miter lim="800000"/>
            <a:headEnd/>
            <a:tailEnd/>
          </a:ln>
        </p:spPr>
      </p:sp>
      <p:sp>
        <p:nvSpPr>
          <p:cNvPr id="60419"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pPr eaLnBrk="1" hangingPunct="1"/>
            <a:r>
              <a:rPr lang="en-US" smtClean="0"/>
              <a:t>Aultman Schoolhouse c. 1885</a:t>
            </a: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C609A5-C743-4631-B4D9-0929FF5725B6}"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960438" y="549275"/>
            <a:ext cx="5668962" cy="4251325"/>
          </a:xfrm>
          <a:noFill/>
          <a:ln>
            <a:solidFill>
              <a:srgbClr val="000000"/>
            </a:solidFill>
            <a:miter lim="800000"/>
            <a:headEnd/>
            <a:tailEnd/>
          </a:ln>
        </p:spPr>
      </p:sp>
      <p:sp>
        <p:nvSpPr>
          <p:cNvPr id="61443"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pPr eaLnBrk="1" hangingPunct="1"/>
            <a:r>
              <a:rPr lang="en-US" smtClean="0"/>
              <a:t>Aaron Swartz Home c. 1882</a:t>
            </a:r>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0967DF-FD7E-45E8-B7A1-B23813EF9838}"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34819"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pPr eaLnBrk="1" hangingPunct="1">
              <a:spcBef>
                <a:spcPct val="0"/>
              </a:spcBef>
            </a:pPr>
            <a:r>
              <a:rPr lang="en-US" smtClean="0"/>
              <a:t>First, we will review the documentation of the age of the cemetery.</a:t>
            </a:r>
          </a:p>
          <a:p>
            <a:pPr eaLnBrk="1" hangingPunct="1">
              <a:spcBef>
                <a:spcPct val="0"/>
              </a:spcBef>
            </a:pPr>
            <a:endParaRPr lang="en-US" smtClean="0"/>
          </a:p>
          <a:p>
            <a:pPr eaLnBrk="1" hangingPunct="1">
              <a:spcBef>
                <a:spcPct val="0"/>
              </a:spcBef>
            </a:pPr>
            <a:r>
              <a:rPr lang="en-US" smtClean="0"/>
              <a:t>The cemetery includes three parcels in the Southeast Quarter Section of Section 28.  Deed research indicates the first parcel was transfer from Peter Thorton to Adam Klinefelter, Henry Swartz, and Peter Thornton as Trustees of the Evangelical Association on November 15, 1838. </a:t>
            </a:r>
          </a:p>
          <a:p>
            <a:pPr eaLnBrk="1" hangingPunct="1">
              <a:spcBef>
                <a:spcPct val="0"/>
              </a:spcBef>
            </a:pPr>
            <a:endParaRPr lang="en-US" smtClean="0"/>
          </a:p>
          <a:p>
            <a:pPr eaLnBrk="1" hangingPunct="1">
              <a:spcBef>
                <a:spcPct val="0"/>
              </a:spcBef>
            </a:pPr>
            <a:r>
              <a:rPr lang="en-US" smtClean="0"/>
              <a:t>George Gougler transferred the second parcel to Trustees of Evangelical Church of Greensburgh (Greensburg) on April 1, 1874. </a:t>
            </a:r>
          </a:p>
          <a:p>
            <a:pPr eaLnBrk="1" hangingPunct="1">
              <a:spcBef>
                <a:spcPct val="0"/>
              </a:spcBef>
            </a:pPr>
            <a:endParaRPr lang="en-US" smtClean="0"/>
          </a:p>
          <a:p>
            <a:pPr eaLnBrk="1" hangingPunct="1">
              <a:spcBef>
                <a:spcPct val="0"/>
              </a:spcBef>
            </a:pPr>
            <a:r>
              <a:rPr lang="en-US" smtClean="0"/>
              <a:t>Jacob F. Boettler &amp; Emma Boettler transferred the third parcel to Trustees of the Evangelical Association of North America on October 13, 1908.</a:t>
            </a:r>
          </a:p>
          <a:p>
            <a:pPr eaLnBrk="1" hangingPunct="1">
              <a:spcBef>
                <a:spcPct val="0"/>
              </a:spcBef>
            </a:pPr>
            <a:endParaRPr lang="en-US" smtClean="0"/>
          </a:p>
          <a:p>
            <a:pPr eaLnBrk="1" hangingPunct="1">
              <a:spcBef>
                <a:spcPct val="0"/>
              </a:spcBef>
            </a:pPr>
            <a:endParaRPr lang="en-US"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995C5E-C316-4A45-B6C6-DCB0E347E99A}"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35843"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r>
              <a:rPr lang="en-US" smtClean="0"/>
              <a:t>Now, lets review the historic atlases of Summit County.</a:t>
            </a:r>
          </a:p>
          <a:p>
            <a:endParaRPr lang="en-US" smtClean="0"/>
          </a:p>
          <a:p>
            <a:r>
              <a:rPr lang="en-US" smtClean="0"/>
              <a:t>At the top of the slide, the 1856 Map of Summit County indicates a structure at cemetery entrance, which was most likely the old Evangelical Meeting House that we will discuss shortly.  Note at this time the cemetery was accessed via the Old Portage Road running diagonal across Green Township.</a:t>
            </a:r>
          </a:p>
          <a:p>
            <a:endParaRPr lang="en-US" smtClean="0"/>
          </a:p>
          <a:p>
            <a:r>
              <a:rPr lang="en-US" smtClean="0"/>
              <a:t>At the bottom of the slide, the 1874 Atlas of Summit County indicates “G.Y.,” graveyard, at the cemetery location.  Note that by 1874 Thursby Road connects to Greensburg Road and provides access to the cemetery.  Old Portage Road no longer is shown to run diagonally through Green Township.</a:t>
            </a:r>
            <a:endParaRPr lang="en-US" b="1" smtClean="0"/>
          </a:p>
          <a:p>
            <a:pPr eaLnBrk="1" hangingPunct="1">
              <a:spcBef>
                <a:spcPct val="0"/>
              </a:spcBef>
            </a:pPr>
            <a:endParaRPr lang="en-US" smtClean="0"/>
          </a:p>
          <a:p>
            <a:pPr eaLnBrk="1" hangingPunct="1">
              <a:spcBef>
                <a:spcPct val="0"/>
              </a:spcBef>
            </a:pPr>
            <a:endParaRPr lang="en-US"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14F8BF-257F-4A1E-B745-5A934F04E96C}" type="slidenum">
              <a:rPr lang="en-US" smtClean="0"/>
              <a:pPr/>
              <a:t>4</a:t>
            </a:fld>
            <a:endParaRPr lang="en-US" smtClean="0"/>
          </a:p>
        </p:txBody>
      </p:sp>
      <p:sp>
        <p:nvSpPr>
          <p:cNvPr id="35845" name="Rectangle 6"/>
          <p:cNvSpPr>
            <a:spLocks noChangeArrowheads="1"/>
          </p:cNvSpPr>
          <p:nvPr/>
        </p:nvSpPr>
        <p:spPr bwMode="auto">
          <a:xfrm>
            <a:off x="0" y="0"/>
            <a:ext cx="9601200" cy="0"/>
          </a:xfrm>
          <a:prstGeom prst="rect">
            <a:avLst/>
          </a:prstGeom>
          <a:noFill/>
          <a:ln w="9525">
            <a:noFill/>
            <a:miter lim="800000"/>
            <a:headEnd/>
            <a:tailEnd/>
          </a:ln>
        </p:spPr>
        <p:txBody>
          <a:bodyPr wrap="none" anchor="ctr">
            <a:sp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36867"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r>
              <a:rPr lang="en-US" smtClean="0"/>
              <a:t>Now we will look at the historical significance of the cemetery.  From </a:t>
            </a:r>
            <a:r>
              <a:rPr lang="en-US" smtClean="0">
                <a:solidFill>
                  <a:srgbClr val="000000"/>
                </a:solidFill>
                <a:latin typeface="Cambria" pitchFamily="18" charset="0"/>
                <a:cs typeface="Times New Roman" pitchFamily="18" charset="0"/>
              </a:rPr>
              <a:t>the </a:t>
            </a:r>
            <a:r>
              <a:rPr lang="en-US" i="1" smtClean="0">
                <a:solidFill>
                  <a:srgbClr val="000000"/>
                </a:solidFill>
                <a:latin typeface="Cambria" pitchFamily="18" charset="0"/>
                <a:cs typeface="Times New Roman" pitchFamily="18" charset="0"/>
              </a:rPr>
              <a:t>History of Summit County by Perrin, 1892</a:t>
            </a:r>
            <a:r>
              <a:rPr lang="en-US" smtClean="0">
                <a:solidFill>
                  <a:srgbClr val="000000"/>
                </a:solidFill>
                <a:latin typeface="Cambria" pitchFamily="18" charset="0"/>
                <a:cs typeface="Times New Roman" pitchFamily="18" charset="0"/>
              </a:rPr>
              <a:t>,</a:t>
            </a:r>
            <a:endParaRPr lang="en-US" i="1" smtClean="0">
              <a:ea typeface="Calibri" pitchFamily="34" charset="0"/>
              <a:cs typeface="Times New Roman" pitchFamily="18" charset="0"/>
            </a:endParaRPr>
          </a:p>
          <a:p>
            <a:endParaRPr lang="en-US" smtClean="0"/>
          </a:p>
          <a:p>
            <a:r>
              <a:rPr lang="en-US" smtClean="0">
                <a:ea typeface="Calibri" pitchFamily="34" charset="0"/>
                <a:cs typeface="Calibri" pitchFamily="34" charset="0"/>
              </a:rPr>
              <a:t>“The Evangelical church graveyard, about one half mile west of Greensburg, was started about the year 1836.  Peter Thornton states he donated the first piece of this land to the church for cemetery purposes, and that his son, George Thornton, aged about twelve, as the first person buried there.  In 1875, an additional acre of land was purchased from George Gougler, and added to this cemetery.  Rev. Elias Stoeber was possibly the first person buried in the new addition.”</a:t>
            </a:r>
          </a:p>
          <a:p>
            <a:endParaRPr lang="en-US" smtClean="0"/>
          </a:p>
          <a:p>
            <a:r>
              <a:rPr lang="en-US" smtClean="0">
                <a:ea typeface="Calibri" pitchFamily="34" charset="0"/>
                <a:cs typeface="Calibri" pitchFamily="34" charset="0"/>
              </a:rPr>
              <a:t>The Deed transfer from Peter Thornton to the Trustees of the Evangelical Association in 1838 states that the Trustees receiving the property are “…Trustees of a certain meeting house which is about being erected…” </a:t>
            </a:r>
          </a:p>
          <a:p>
            <a:endParaRPr lang="en-US" smtClean="0">
              <a:ea typeface="Calibri" pitchFamily="34" charset="0"/>
              <a:cs typeface="Calibri" pitchFamily="34" charset="0"/>
            </a:endParaRPr>
          </a:p>
          <a:p>
            <a:r>
              <a:rPr lang="en-US" smtClean="0">
                <a:ea typeface="Calibri" pitchFamily="34" charset="0"/>
                <a:cs typeface="Calibri" pitchFamily="34" charset="0"/>
              </a:rPr>
              <a:t>Before we discuss this meeting house, I would like to briefly describe the builders of the meeting house and the events that were occurring in Greensburg and across the Midwest in 1838.</a:t>
            </a:r>
          </a:p>
          <a:p>
            <a:endParaRPr lang="en-US" smtClean="0">
              <a:ea typeface="Calibri" pitchFamily="34" charset="0"/>
              <a:cs typeface="Calibri" pitchFamily="34" charset="0"/>
            </a:endParaRPr>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A6083D-8268-4783-AE11-FEE1D2A9D52F}" type="slidenum">
              <a:rPr lang="en-US" smtClean="0"/>
              <a:pPr/>
              <a:t>5</a:t>
            </a:fld>
            <a:endParaRPr lang="en-US" smtClean="0"/>
          </a:p>
        </p:txBody>
      </p:sp>
      <p:sp>
        <p:nvSpPr>
          <p:cNvPr id="36869" name="Rectangle 6"/>
          <p:cNvSpPr>
            <a:spLocks noChangeArrowheads="1"/>
          </p:cNvSpPr>
          <p:nvPr/>
        </p:nvSpPr>
        <p:spPr bwMode="auto">
          <a:xfrm>
            <a:off x="0" y="0"/>
            <a:ext cx="9601200" cy="0"/>
          </a:xfrm>
          <a:prstGeom prst="rect">
            <a:avLst/>
          </a:prstGeom>
          <a:noFill/>
          <a:ln w="9525">
            <a:noFill/>
            <a:miter lim="800000"/>
            <a:headEnd/>
            <a:tailEnd/>
          </a:ln>
        </p:spPr>
        <p:txBody>
          <a:bodyPr wrap="none" anchor="ctr">
            <a:sp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37891"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r>
              <a:rPr lang="en-US" smtClean="0">
                <a:ea typeface="Calibri" pitchFamily="34" charset="0"/>
                <a:cs typeface="Calibri" pitchFamily="34" charset="0"/>
              </a:rPr>
              <a:t>By 1800, Pennsylvania was the breadbasket of the United States. Many German families had immigrated to Pennsylvania to farm; farmland was becoming scarce, but the growing US population kept demand high.  Farmers from across the East Coast began moving West in search of more farmland.  </a:t>
            </a:r>
          </a:p>
          <a:p>
            <a:endParaRPr lang="en-US" smtClean="0">
              <a:ea typeface="Calibri" pitchFamily="34" charset="0"/>
              <a:cs typeface="Calibri" pitchFamily="34" charset="0"/>
            </a:endParaRPr>
          </a:p>
          <a:p>
            <a:r>
              <a:rPr lang="en-US" smtClean="0"/>
              <a:t>Green Township was part of the Congress Lands North of the Seven Ranges and land patents were available from the Steubenville Land Office after the 1805 survey.  However, Green Township was not organized as a township until 1809 and the first land patent holder to enter the township is believed to have arrived that same year.   Settlers could buy 320 acres for as little as $1.64/acre if they could pay cash.  Although this was a hefty sum in the early 1800’s, land sales were swift.  By 1820, Ohio’s Federal Land Offices had sold 8.8 million acres of land.  Ohio was quickly shifting from a westward destination for settlers to the gateway to the rest of the West.</a:t>
            </a:r>
          </a:p>
          <a:p>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46DFE0-2392-491E-8DF5-3D5ECDF1B3EF}" type="slidenum">
              <a:rPr lang="en-US" smtClean="0"/>
              <a:pPr/>
              <a:t>6</a:t>
            </a:fld>
            <a:endParaRPr lang="en-US" smtClean="0"/>
          </a:p>
        </p:txBody>
      </p:sp>
      <p:sp>
        <p:nvSpPr>
          <p:cNvPr id="37893" name="Rectangle 6"/>
          <p:cNvSpPr>
            <a:spLocks noChangeArrowheads="1"/>
          </p:cNvSpPr>
          <p:nvPr/>
        </p:nvSpPr>
        <p:spPr bwMode="auto">
          <a:xfrm>
            <a:off x="0" y="0"/>
            <a:ext cx="9601200" cy="0"/>
          </a:xfrm>
          <a:prstGeom prst="rect">
            <a:avLst/>
          </a:prstGeom>
          <a:noFill/>
          <a:ln w="9525">
            <a:noFill/>
            <a:miter lim="800000"/>
            <a:headEnd/>
            <a:tailEnd/>
          </a:ln>
        </p:spPr>
        <p:txBody>
          <a:bodyPr wrap="none" anchor="ctr">
            <a:sp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062038" y="549275"/>
            <a:ext cx="5567362" cy="4175125"/>
          </a:xfrm>
          <a:noFill/>
          <a:ln>
            <a:solidFill>
              <a:srgbClr val="000000"/>
            </a:solidFill>
            <a:miter lim="800000"/>
            <a:headEnd/>
            <a:tailEnd/>
          </a:ln>
        </p:spPr>
      </p:sp>
      <p:sp>
        <p:nvSpPr>
          <p:cNvPr id="38915" name="Notes Placeholder 2"/>
          <p:cNvSpPr>
            <a:spLocks noGrp="1"/>
          </p:cNvSpPr>
          <p:nvPr>
            <p:ph type="body" idx="1"/>
          </p:nvPr>
        </p:nvSpPr>
        <p:spPr bwMode="auto">
          <a:xfrm>
            <a:off x="960438" y="5105400"/>
            <a:ext cx="7680325" cy="1660525"/>
          </a:xfrm>
          <a:noFill/>
        </p:spPr>
        <p:txBody>
          <a:bodyPr wrap="square" numCol="1" anchor="t" anchorCtr="0" compatLnSpc="1">
            <a:prstTxWarp prst="textNoShape">
              <a:avLst/>
            </a:prstTxWarp>
          </a:bodyPr>
          <a:lstStyle/>
          <a:p>
            <a:r>
              <a:rPr lang="en-US" smtClean="0"/>
              <a:t>Circuit Riders were preachers who travelled by horseback across the frontier in search of settlers eager to hear the gospel.  Methodist and Evangelical circuit riders entered Green Township as early as 1816.  Early settlers, Conrad &amp; Catherine Dillman, offered their home as a meeting place for a newly formed congregation to meet as early as 1822. Circuit preachers would lead the congregation, first in the Dillmans’ log cabin and later in their newly constructed brick home, circa 1832.  </a:t>
            </a:r>
          </a:p>
          <a:p>
            <a:endParaRPr lang="en-US" smtClean="0"/>
          </a:p>
          <a:p>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891427-B28E-4AAB-8AC3-59D33B49FB89}" type="slidenum">
              <a:rPr lang="en-US" smtClean="0"/>
              <a:pPr/>
              <a:t>7</a:t>
            </a:fld>
            <a:endParaRPr lang="en-US" smtClean="0"/>
          </a:p>
        </p:txBody>
      </p:sp>
      <p:sp>
        <p:nvSpPr>
          <p:cNvPr id="38917" name="Rectangle 6"/>
          <p:cNvSpPr>
            <a:spLocks noChangeArrowheads="1"/>
          </p:cNvSpPr>
          <p:nvPr/>
        </p:nvSpPr>
        <p:spPr bwMode="auto">
          <a:xfrm>
            <a:off x="0" y="0"/>
            <a:ext cx="9601200" cy="0"/>
          </a:xfrm>
          <a:prstGeom prst="rect">
            <a:avLst/>
          </a:prstGeom>
          <a:noFill/>
          <a:ln w="9525">
            <a:noFill/>
            <a:miter lim="800000"/>
            <a:headEnd/>
            <a:tailEnd/>
          </a:ln>
        </p:spPr>
        <p:txBody>
          <a:bodyPr wrap="none" anchor="ctr">
            <a:sp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990600" y="381000"/>
            <a:ext cx="6096000" cy="4572000"/>
          </a:xfrm>
          <a:noFill/>
          <a:ln>
            <a:solidFill>
              <a:srgbClr val="000000"/>
            </a:solidFill>
            <a:miter lim="800000"/>
            <a:headEnd/>
            <a:tailEnd/>
          </a:ln>
        </p:spPr>
      </p:sp>
      <p:sp>
        <p:nvSpPr>
          <p:cNvPr id="39939" name="Notes Placeholder 2"/>
          <p:cNvSpPr>
            <a:spLocks noGrp="1"/>
          </p:cNvSpPr>
          <p:nvPr>
            <p:ph type="body" idx="1"/>
          </p:nvPr>
        </p:nvSpPr>
        <p:spPr bwMode="auto">
          <a:xfrm>
            <a:off x="960438" y="5029200"/>
            <a:ext cx="7726362" cy="1736725"/>
          </a:xfrm>
          <a:noFill/>
        </p:spPr>
        <p:txBody>
          <a:bodyPr wrap="square" numCol="1" anchor="t" anchorCtr="0" compatLnSpc="1">
            <a:prstTxWarp prst="textNoShape">
              <a:avLst/>
            </a:prstTxWarp>
          </a:bodyPr>
          <a:lstStyle/>
          <a:p>
            <a:r>
              <a:rPr lang="en-US" smtClean="0"/>
              <a:t>The Evangelical Association began in 1800 in Eastern Pennsylvania with the preaching of Jacob Albright.   Jacob Albright was of German decent.  Albright modeled his new faith from his experiences with the Methodists in Pennsylvania, but with the important difference that his sermons were given in German, which was generally unacceptable to the Methodists who used English exclusively in sermons.  As the Evangelical Church was expanding throughout Pennsylvania, many Pennsylvanians where migrating west in search of land.  Circuit Riders from Pennsylvania began entering Ohio to reach new settlers and the Pennsylvania natives already familiar with the Evangelical Church. The circuit riders returned word to Pennsylvania of the good land and devote settlers in Green Township</a:t>
            </a:r>
          </a:p>
          <a:p>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6D97F4-1A4E-496A-B863-D71A4C68D6AA}"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990600" y="381000"/>
            <a:ext cx="6096000" cy="4572000"/>
          </a:xfrm>
          <a:noFill/>
          <a:ln>
            <a:solidFill>
              <a:srgbClr val="000000"/>
            </a:solidFill>
            <a:miter lim="800000"/>
            <a:headEnd/>
            <a:tailEnd/>
          </a:ln>
        </p:spPr>
      </p:sp>
      <p:sp>
        <p:nvSpPr>
          <p:cNvPr id="40963" name="Notes Placeholder 2"/>
          <p:cNvSpPr>
            <a:spLocks noGrp="1"/>
          </p:cNvSpPr>
          <p:nvPr>
            <p:ph type="body" idx="1"/>
          </p:nvPr>
        </p:nvSpPr>
        <p:spPr bwMode="auto">
          <a:xfrm>
            <a:off x="960438" y="5029200"/>
            <a:ext cx="7726362" cy="1736725"/>
          </a:xfrm>
          <a:noFill/>
        </p:spPr>
        <p:txBody>
          <a:bodyPr wrap="square" numCol="1" anchor="t" anchorCtr="0" compatLnSpc="1">
            <a:prstTxWarp prst="textNoShape">
              <a:avLst/>
            </a:prstTxWarp>
          </a:bodyPr>
          <a:lstStyle/>
          <a:p>
            <a:r>
              <a:rPr lang="en-US" smtClean="0"/>
              <a:t>After the construction of the first church in Ohio in Greensburg in 1838, the Evangelical Association held its 1838 annual conference in the new Greensburg Emanuel Church.  Preachers travelled hundreds of miles through the wilderness to attend the conference.  Greensburg became a launching point for Circuit Riders and pioneers heading west.</a:t>
            </a:r>
          </a:p>
          <a:p>
            <a:endParaRPr lang="en-US" smtClean="0"/>
          </a:p>
          <a:p>
            <a:r>
              <a:rPr lang="en-US" smtClean="0"/>
              <a:t>After the construction of the first church, more Pennsylvania Germans migrated into Greensburg.  By 1855, the Evangelical Church followers in Greensburg were so numerous and prosperous that they were able to establish the Greensburg Seminary, a coed, non-denominational school of higher education.  Although fundamental in their faith and conservative in their preferred life style, the Evangelicals had progressive ideas about education.</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18188A-822F-42F5-9ABE-0269A7FE4284}"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AFD6831-F3CC-417D-AE1C-8C4658E7DA4A}" type="datetimeFigureOut">
              <a:rPr lang="en-US"/>
              <a:pPr>
                <a:defRPr/>
              </a:pPr>
              <a:t>6/19/2011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499C16-44B4-4092-A6E8-39859791F4C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F1A89C-FF4A-4BAD-8984-F3098F9217DF}" type="datetimeFigureOut">
              <a:rPr lang="en-US"/>
              <a:pPr>
                <a:defRPr/>
              </a:pPr>
              <a:t>6/19/2011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B44438-8414-44FB-83DF-1809E08E4F7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C064E5-AE91-4817-A090-4891528B6DAF}" type="datetimeFigureOut">
              <a:rPr lang="en-US"/>
              <a:pPr>
                <a:defRPr/>
              </a:pPr>
              <a:t>6/19/2011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16CA07-8CD2-4AAE-A9C0-EEF708B805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A54440-131B-4673-83A3-46A9894CC348}" type="datetimeFigureOut">
              <a:rPr lang="en-US"/>
              <a:pPr>
                <a:defRPr/>
              </a:pPr>
              <a:t>6/19/2011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BF1483-3C8F-4AE7-A5B8-C75C107861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16E044A-ED96-4972-9AF3-1B1927C5F115}" type="datetimeFigureOut">
              <a:rPr lang="en-US"/>
              <a:pPr>
                <a:defRPr/>
              </a:pPr>
              <a:t>6/19/2011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266103-2563-4A3E-9A24-976EE947D2F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2E5BE3-30E8-41C2-9430-D29472F0C708}" type="datetimeFigureOut">
              <a:rPr lang="en-US"/>
              <a:pPr>
                <a:defRPr/>
              </a:pPr>
              <a:t>6/19/2011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4EF8BF-A4B2-4E56-8C66-489D6BF716B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BFD4207-76A5-4912-97AB-1791F8117E26}" type="datetimeFigureOut">
              <a:rPr lang="en-US"/>
              <a:pPr>
                <a:defRPr/>
              </a:pPr>
              <a:t>6/19/2011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3090A0C-4D8D-4816-8D2A-194636E20A9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EA77BE2-0CD9-4165-BA55-D86EC87E4E8C}" type="datetimeFigureOut">
              <a:rPr lang="en-US"/>
              <a:pPr>
                <a:defRPr/>
              </a:pPr>
              <a:t>6/19/2011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A7C9ADC-1A2C-463E-810F-0B2FD56D45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79359F-6164-4409-8A55-256F16737432}" type="datetimeFigureOut">
              <a:rPr lang="en-US"/>
              <a:pPr>
                <a:defRPr/>
              </a:pPr>
              <a:t>6/19/2011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111A292-034C-494A-A996-D4DDD33DFB8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618775-2869-41B8-AB67-2B3DED8F41F6}" type="datetimeFigureOut">
              <a:rPr lang="en-US"/>
              <a:pPr>
                <a:defRPr/>
              </a:pPr>
              <a:t>6/19/2011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CCE3C8-ADEE-45FF-8D72-93029B7EA48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E95132-44DE-43B5-B980-345507CC7099}" type="datetimeFigureOut">
              <a:rPr lang="en-US"/>
              <a:pPr>
                <a:defRPr/>
              </a:pPr>
              <a:t>6/19/2011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8635D3-8E26-4ED5-B6A7-A3E0820413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4DF28C4-A610-408B-9FE9-97D8E20A0DFC}" type="datetimeFigureOut">
              <a:rPr lang="en-US"/>
              <a:pPr>
                <a:defRPr/>
              </a:pPr>
              <a:t>6/19/2011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99515D-1755-484B-AAE7-3DB26C2D40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990600" y="152400"/>
            <a:ext cx="7086600" cy="1470025"/>
          </a:xfrm>
        </p:spPr>
        <p:txBody>
          <a:bodyPr/>
          <a:lstStyle/>
          <a:p>
            <a:pPr eaLnBrk="1" hangingPunct="1"/>
            <a:r>
              <a:rPr lang="en-US" b="1" smtClean="0"/>
              <a:t>Greensburg Cemetery c. 1838</a:t>
            </a:r>
            <a:br>
              <a:rPr lang="en-US" b="1" smtClean="0"/>
            </a:br>
            <a:r>
              <a:rPr lang="en-US" b="1" smtClean="0"/>
              <a:t>4890 Thursby Road</a:t>
            </a:r>
          </a:p>
        </p:txBody>
      </p:sp>
      <p:pic>
        <p:nvPicPr>
          <p:cNvPr id="2051" name="Picture 4" descr="100_3038"/>
          <p:cNvPicPr>
            <a:picLocks noChangeAspect="1" noChangeArrowheads="1"/>
          </p:cNvPicPr>
          <p:nvPr/>
        </p:nvPicPr>
        <p:blipFill>
          <a:blip r:embed="rId3" cstate="print"/>
          <a:srcRect t="34383" b="12497"/>
          <a:stretch>
            <a:fillRect/>
          </a:stretch>
        </p:blipFill>
        <p:spPr bwMode="auto">
          <a:xfrm>
            <a:off x="228600" y="2057400"/>
            <a:ext cx="8586788"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352800" y="274638"/>
            <a:ext cx="5791200" cy="1143000"/>
          </a:xfrm>
        </p:spPr>
        <p:txBody>
          <a:bodyPr/>
          <a:lstStyle/>
          <a:p>
            <a:pPr eaLnBrk="1" hangingPunct="1"/>
            <a:r>
              <a:rPr lang="en-US" smtClean="0"/>
              <a:t>History of the Evangelical Association</a:t>
            </a:r>
          </a:p>
        </p:txBody>
      </p:sp>
      <p:sp>
        <p:nvSpPr>
          <p:cNvPr id="11267" name="Content Placeholder 2"/>
          <p:cNvSpPr>
            <a:spLocks noGrp="1"/>
          </p:cNvSpPr>
          <p:nvPr>
            <p:ph sz="half" idx="1"/>
          </p:nvPr>
        </p:nvSpPr>
        <p:spPr>
          <a:xfrm>
            <a:off x="3810000" y="1600200"/>
            <a:ext cx="4953000" cy="4525963"/>
          </a:xfrm>
        </p:spPr>
        <p:txBody>
          <a:bodyPr/>
          <a:lstStyle/>
          <a:p>
            <a:pPr eaLnBrk="1" hangingPunct="1"/>
            <a:r>
              <a:rPr lang="en-US" sz="2200" smtClean="0"/>
              <a:t>The Evangelical Association became a large national and international denomination throughout the later 1800s </a:t>
            </a:r>
          </a:p>
          <a:p>
            <a:pPr eaLnBrk="1" hangingPunct="1"/>
            <a:r>
              <a:rPr lang="en-US" sz="2200" smtClean="0"/>
              <a:t>Merged with the United Brethren in 1946 to form the Evangelical United Brethren Church (E.U.B.)</a:t>
            </a:r>
          </a:p>
          <a:p>
            <a:pPr eaLnBrk="1" hangingPunct="1"/>
            <a:r>
              <a:rPr lang="en-US" sz="2200" smtClean="0"/>
              <a:t>The E.U.B. Church merged with the Methodist Episcopal Church in 1968 to form the United Methodist Church</a:t>
            </a:r>
          </a:p>
          <a:p>
            <a:pPr eaLnBrk="1" hangingPunct="1"/>
            <a:r>
              <a:rPr lang="en-US" sz="2200" smtClean="0"/>
              <a:t>The Greensburg United Methodist Church traces its roots to the first Evangelical Church located on the cemetery property</a:t>
            </a:r>
          </a:p>
          <a:p>
            <a:pPr eaLnBrk="1" hangingPunct="1"/>
            <a:endParaRPr lang="en-US" smtClean="0"/>
          </a:p>
        </p:txBody>
      </p:sp>
      <p:sp>
        <p:nvSpPr>
          <p:cNvPr id="1126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11269" name="Picture 2" descr="100_3043"/>
          <p:cNvPicPr>
            <a:picLocks noChangeAspect="1" noChangeArrowheads="1"/>
          </p:cNvPicPr>
          <p:nvPr/>
        </p:nvPicPr>
        <p:blipFill>
          <a:blip r:embed="rId3" cstate="print">
            <a:lum bright="10000" contrast="10000"/>
          </a:blip>
          <a:srcRect l="9561" r="15237" b="139"/>
          <a:stretch>
            <a:fillRect/>
          </a:stretch>
        </p:blipFill>
        <p:spPr bwMode="auto">
          <a:xfrm>
            <a:off x="228600" y="533400"/>
            <a:ext cx="3313113" cy="58674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12291" name="Picture 8" descr="100_3035"/>
          <p:cNvPicPr>
            <a:picLocks noChangeAspect="1" noChangeArrowheads="1"/>
          </p:cNvPicPr>
          <p:nvPr/>
        </p:nvPicPr>
        <p:blipFill>
          <a:blip r:embed="rId3" cstate="print"/>
          <a:srcRect t="10118"/>
          <a:stretch>
            <a:fillRect/>
          </a:stretch>
        </p:blipFill>
        <p:spPr bwMode="auto">
          <a:xfrm>
            <a:off x="685800" y="1371600"/>
            <a:ext cx="7696200" cy="5184775"/>
          </a:xfrm>
          <a:prstGeom prst="rect">
            <a:avLst/>
          </a:prstGeom>
          <a:noFill/>
          <a:ln w="9525">
            <a:noFill/>
            <a:miter lim="800000"/>
            <a:headEnd/>
            <a:tailEnd/>
          </a:ln>
        </p:spPr>
      </p:pic>
      <p:sp>
        <p:nvSpPr>
          <p:cNvPr id="13"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3600" dirty="0">
                <a:latin typeface="+mj-lt"/>
                <a:ea typeface="+mj-ea"/>
                <a:cs typeface="+mj-cs"/>
              </a:rPr>
              <a:t>Documentation of </a:t>
            </a:r>
          </a:p>
          <a:p>
            <a:pPr algn="ctr">
              <a:defRPr/>
            </a:pPr>
            <a:r>
              <a:rPr lang="en-US" sz="3600" dirty="0">
                <a:latin typeface="+mj-lt"/>
                <a:ea typeface="+mj-ea"/>
                <a:cs typeface="+mj-cs"/>
              </a:rPr>
              <a:t>Historical Significance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z="3600" smtClean="0"/>
              <a:t>Documentation of </a:t>
            </a:r>
            <a:br>
              <a:rPr lang="en-US" sz="3600" smtClean="0"/>
            </a:br>
            <a:r>
              <a:rPr lang="en-US" sz="3600" smtClean="0"/>
              <a:t>Historical Significance</a:t>
            </a:r>
          </a:p>
        </p:txBody>
      </p:sp>
      <p:pic>
        <p:nvPicPr>
          <p:cNvPr id="13315" name="Content Placeholder 4" descr="scan0011.jpg"/>
          <p:cNvPicPr>
            <a:picLocks noGrp="1" noChangeAspect="1"/>
          </p:cNvPicPr>
          <p:nvPr>
            <p:ph idx="1"/>
          </p:nvPr>
        </p:nvPicPr>
        <p:blipFill>
          <a:blip r:embed="rId3" cstate="print"/>
          <a:srcRect/>
          <a:stretch>
            <a:fillRect/>
          </a:stretch>
        </p:blipFill>
        <p:spPr>
          <a:xfrm>
            <a:off x="381000" y="1363663"/>
            <a:ext cx="8382000" cy="525462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14339" name="Picture 5" descr="100_3033"/>
          <p:cNvPicPr>
            <a:picLocks noChangeAspect="1" noChangeArrowheads="1"/>
          </p:cNvPicPr>
          <p:nvPr/>
        </p:nvPicPr>
        <p:blipFill>
          <a:blip r:embed="rId3" cstate="print"/>
          <a:srcRect/>
          <a:stretch>
            <a:fillRect/>
          </a:stretch>
        </p:blipFill>
        <p:spPr bwMode="auto">
          <a:xfrm>
            <a:off x="5029200" y="1600200"/>
            <a:ext cx="3541713" cy="4724400"/>
          </a:xfrm>
          <a:prstGeom prst="rect">
            <a:avLst/>
          </a:prstGeom>
          <a:noFill/>
          <a:ln w="9525">
            <a:noFill/>
            <a:miter lim="800000"/>
            <a:headEnd/>
            <a:tailEnd/>
          </a:ln>
        </p:spPr>
      </p:pic>
      <p:pic>
        <p:nvPicPr>
          <p:cNvPr id="14340" name="Picture 7" descr="100_3034"/>
          <p:cNvPicPr>
            <a:picLocks noChangeAspect="1" noChangeArrowheads="1"/>
          </p:cNvPicPr>
          <p:nvPr/>
        </p:nvPicPr>
        <p:blipFill>
          <a:blip r:embed="rId4" cstate="print"/>
          <a:srcRect l="19818" r="19165"/>
          <a:stretch>
            <a:fillRect/>
          </a:stretch>
        </p:blipFill>
        <p:spPr bwMode="auto">
          <a:xfrm>
            <a:off x="381000" y="1600200"/>
            <a:ext cx="3886200" cy="4778375"/>
          </a:xfrm>
          <a:prstGeom prst="rect">
            <a:avLst/>
          </a:prstGeom>
          <a:noFill/>
          <a:ln w="9525">
            <a:noFill/>
            <a:miter lim="800000"/>
            <a:headEnd/>
            <a:tailEnd/>
          </a:ln>
        </p:spPr>
      </p:pic>
      <p:sp>
        <p:nvSpPr>
          <p:cNvPr id="13"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4400" dirty="0">
                <a:latin typeface="+mj-lt"/>
                <a:ea typeface="+mj-ea"/>
                <a:cs typeface="+mj-cs"/>
              </a:rPr>
              <a:t>Documentation of </a:t>
            </a:r>
          </a:p>
          <a:p>
            <a:pPr algn="ctr">
              <a:defRPr/>
            </a:pPr>
            <a:r>
              <a:rPr lang="en-US" sz="4400" dirty="0">
                <a:latin typeface="+mj-lt"/>
                <a:ea typeface="+mj-ea"/>
                <a:cs typeface="+mj-cs"/>
              </a:rPr>
              <a:t>Historical Significance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4800600" y="533400"/>
            <a:ext cx="4038600" cy="3840163"/>
          </a:xfrm>
          <a:prstGeom prst="rect">
            <a:avLst/>
          </a:prstGeom>
          <a:noFill/>
          <a:ln w="9525">
            <a:noFill/>
            <a:miter lim="800000"/>
            <a:headEnd/>
            <a:tailEnd/>
          </a:ln>
        </p:spPr>
        <p:txBody>
          <a:bodyPr anchor="ctr"/>
          <a:lstStyle/>
          <a:p>
            <a:pPr algn="ctr">
              <a:defRPr/>
            </a:pPr>
            <a:r>
              <a:rPr lang="en-US" sz="4400" dirty="0">
                <a:latin typeface="+mj-lt"/>
                <a:ea typeface="+mj-ea"/>
                <a:cs typeface="+mj-cs"/>
              </a:rPr>
              <a:t>Documentation of </a:t>
            </a:r>
          </a:p>
          <a:p>
            <a:pPr algn="ctr">
              <a:defRPr/>
            </a:pPr>
            <a:r>
              <a:rPr lang="en-US" sz="4400" dirty="0">
                <a:latin typeface="+mj-lt"/>
                <a:ea typeface="+mj-ea"/>
                <a:cs typeface="+mj-cs"/>
              </a:rPr>
              <a:t>Historical Significance</a:t>
            </a:r>
          </a:p>
        </p:txBody>
      </p:sp>
      <p:pic>
        <p:nvPicPr>
          <p:cNvPr id="15363" name="Picture 5" descr="scan0080 marker n men close.jpg"/>
          <p:cNvPicPr>
            <a:picLocks noChangeAspect="1"/>
          </p:cNvPicPr>
          <p:nvPr/>
        </p:nvPicPr>
        <p:blipFill>
          <a:blip r:embed="rId3" cstate="print"/>
          <a:srcRect/>
          <a:stretch>
            <a:fillRect/>
          </a:stretch>
        </p:blipFill>
        <p:spPr bwMode="auto">
          <a:xfrm>
            <a:off x="381000" y="115888"/>
            <a:ext cx="4267200" cy="645001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3"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4400" dirty="0">
                <a:latin typeface="+mj-lt"/>
                <a:ea typeface="+mj-ea"/>
                <a:cs typeface="+mj-cs"/>
              </a:rPr>
              <a:t>Documentation of </a:t>
            </a:r>
          </a:p>
          <a:p>
            <a:pPr algn="ctr">
              <a:defRPr/>
            </a:pPr>
            <a:r>
              <a:rPr lang="en-US" sz="4400" dirty="0">
                <a:latin typeface="+mj-lt"/>
                <a:ea typeface="+mj-ea"/>
                <a:cs typeface="+mj-cs"/>
              </a:rPr>
              <a:t>Historical Significance</a:t>
            </a:r>
          </a:p>
        </p:txBody>
      </p:sp>
      <p:pic>
        <p:nvPicPr>
          <p:cNvPr id="16388" name="Picture 8" descr="100_3035"/>
          <p:cNvPicPr>
            <a:picLocks noChangeAspect="1" noChangeArrowheads="1"/>
          </p:cNvPicPr>
          <p:nvPr/>
        </p:nvPicPr>
        <p:blipFill>
          <a:blip r:embed="rId3" cstate="print"/>
          <a:srcRect t="10118"/>
          <a:stretch>
            <a:fillRect/>
          </a:stretch>
        </p:blipFill>
        <p:spPr bwMode="auto">
          <a:xfrm>
            <a:off x="685800" y="1447800"/>
            <a:ext cx="7696200" cy="518477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457200"/>
            <a:ext cx="6553200" cy="1143000"/>
          </a:xfrm>
        </p:spPr>
        <p:txBody>
          <a:bodyPr/>
          <a:lstStyle/>
          <a:p>
            <a:pPr eaLnBrk="1" hangingPunct="1"/>
            <a:r>
              <a:rPr lang="en-US" smtClean="0"/>
              <a:t>Documentation of </a:t>
            </a:r>
            <a:br>
              <a:rPr lang="en-US" smtClean="0"/>
            </a:br>
            <a:r>
              <a:rPr lang="en-US" smtClean="0"/>
              <a:t>Historical Significance – Peter Thornton Family</a:t>
            </a:r>
          </a:p>
        </p:txBody>
      </p:sp>
      <p:sp>
        <p:nvSpPr>
          <p:cNvPr id="17411" name="Content Placeholder 2"/>
          <p:cNvSpPr>
            <a:spLocks noGrp="1"/>
          </p:cNvSpPr>
          <p:nvPr>
            <p:ph sz="half" idx="1"/>
          </p:nvPr>
        </p:nvSpPr>
        <p:spPr>
          <a:xfrm>
            <a:off x="228600" y="2057400"/>
            <a:ext cx="6019800" cy="4267200"/>
          </a:xfrm>
        </p:spPr>
        <p:txBody>
          <a:bodyPr/>
          <a:lstStyle/>
          <a:p>
            <a:r>
              <a:rPr lang="en-US" sz="2000" smtClean="0"/>
              <a:t>Peter Thornton was born in 1798 in Pennsylvania and arrived in Greensburg in 1828. Here he lived, married and raised six children of record.  In 1838, Peter Thornton donated one acre from his farm for consideration of $15.00 to the Evangelical Assoc. for the first meeting house (church) in Ohio.  This one acre may have also been a burying ground for his son, see  </a:t>
            </a:r>
            <a:r>
              <a:rPr lang="en-US" sz="2000" i="1" smtClean="0"/>
              <a:t>Perrin</a:t>
            </a:r>
            <a:r>
              <a:rPr lang="en-US" sz="2000" smtClean="0"/>
              <a:t>.</a:t>
            </a:r>
          </a:p>
          <a:p>
            <a:r>
              <a:rPr lang="en-US" sz="2000" smtClean="0"/>
              <a:t>The Thornton, Strawhecker (Peter’s daughter Louisa was married to David Strawhecker) and Semler Families (Peter’s daughter Fannie was married to Albert Semler) are all buried in Greensburg Cemetery.  </a:t>
            </a:r>
          </a:p>
          <a:p>
            <a:pPr eaLnBrk="1" hangingPunct="1">
              <a:buFont typeface="Arial" charset="0"/>
              <a:buNone/>
            </a:pPr>
            <a:endParaRPr lang="en-US" sz="1800" smtClean="0"/>
          </a:p>
          <a:p>
            <a:pPr eaLnBrk="1" hangingPunct="1"/>
            <a:endParaRPr lang="en-US" sz="1800" smtClean="0"/>
          </a:p>
        </p:txBody>
      </p:sp>
      <p:pic>
        <p:nvPicPr>
          <p:cNvPr id="17412" name="Picture 4" descr="017--Thornton, Peter stone with cap.jpg"/>
          <p:cNvPicPr>
            <a:picLocks noChangeAspect="1"/>
          </p:cNvPicPr>
          <p:nvPr/>
        </p:nvPicPr>
        <p:blipFill>
          <a:blip r:embed="rId3" cstate="print"/>
          <a:srcRect l="19884" t="4443" r="31596"/>
          <a:stretch>
            <a:fillRect/>
          </a:stretch>
        </p:blipFill>
        <p:spPr bwMode="auto">
          <a:xfrm>
            <a:off x="6858000" y="79375"/>
            <a:ext cx="2286000" cy="67786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 y="457200"/>
            <a:ext cx="8534400" cy="1143000"/>
          </a:xfrm>
        </p:spPr>
        <p:txBody>
          <a:bodyPr/>
          <a:lstStyle/>
          <a:p>
            <a:pPr eaLnBrk="1" hangingPunct="1"/>
            <a:r>
              <a:rPr lang="en-US" smtClean="0"/>
              <a:t>Documentation of </a:t>
            </a:r>
            <a:br>
              <a:rPr lang="en-US" smtClean="0"/>
            </a:br>
            <a:r>
              <a:rPr lang="en-US" smtClean="0"/>
              <a:t>Historical Significance – Veterans</a:t>
            </a:r>
          </a:p>
        </p:txBody>
      </p:sp>
      <p:sp>
        <p:nvSpPr>
          <p:cNvPr id="18435" name="Content Placeholder 2"/>
          <p:cNvSpPr>
            <a:spLocks noGrp="1"/>
          </p:cNvSpPr>
          <p:nvPr>
            <p:ph sz="half" idx="1"/>
          </p:nvPr>
        </p:nvSpPr>
        <p:spPr>
          <a:xfrm>
            <a:off x="762000" y="2286000"/>
            <a:ext cx="6019800" cy="4267200"/>
          </a:xfrm>
        </p:spPr>
        <p:txBody>
          <a:bodyPr/>
          <a:lstStyle/>
          <a:p>
            <a:r>
              <a:rPr lang="en-US" smtClean="0"/>
              <a:t>Seventy (70) veterans of the wars of 1812, Mexican, Civil, Spanish, and World War I.</a:t>
            </a:r>
          </a:p>
          <a:p>
            <a:r>
              <a:rPr lang="en-US" smtClean="0"/>
              <a:t>More veterans have been laid to rest in Greensburg Cemetery from later wars since 1979.</a:t>
            </a:r>
          </a:p>
          <a:p>
            <a:pPr eaLnBrk="1" hangingPunct="1">
              <a:buFont typeface="Arial" charset="0"/>
              <a:buNone/>
            </a:pPr>
            <a:endParaRPr lang="en-US" sz="1800" smtClean="0"/>
          </a:p>
          <a:p>
            <a:pPr eaLnBrk="1" hangingPunct="1"/>
            <a:endParaRPr lang="en-US" sz="180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Documentation of </a:t>
            </a:r>
            <a:br>
              <a:rPr lang="en-US" smtClean="0"/>
            </a:br>
            <a:r>
              <a:rPr lang="en-US" smtClean="0"/>
              <a:t> Architectural Significance</a:t>
            </a:r>
          </a:p>
        </p:txBody>
      </p:sp>
      <p:sp>
        <p:nvSpPr>
          <p:cNvPr id="19459" name="Content Placeholder 2"/>
          <p:cNvSpPr>
            <a:spLocks noGrp="1"/>
          </p:cNvSpPr>
          <p:nvPr>
            <p:ph sz="half" idx="1"/>
          </p:nvPr>
        </p:nvSpPr>
        <p:spPr>
          <a:xfrm>
            <a:off x="685800" y="1905000"/>
            <a:ext cx="7848600" cy="3733800"/>
          </a:xfrm>
        </p:spPr>
        <p:txBody>
          <a:bodyPr/>
          <a:lstStyle/>
          <a:p>
            <a:pPr eaLnBrk="1" hangingPunct="1"/>
            <a:r>
              <a:rPr lang="en-US" sz="2400" b="1" smtClean="0"/>
              <a:t>Burial Arrangement - </a:t>
            </a:r>
            <a:r>
              <a:rPr lang="en-US" sz="2400" smtClean="0"/>
              <a:t>The cemetery graves are positioned east/west.  This orientation is common throughout the United States and throughout the world at Christian burial locations. </a:t>
            </a:r>
          </a:p>
          <a:p>
            <a:pPr eaLnBrk="1" hangingPunct="1"/>
            <a:endParaRPr lang="en-US" smtClean="0"/>
          </a:p>
        </p:txBody>
      </p:sp>
      <p:pic>
        <p:nvPicPr>
          <p:cNvPr id="19460" name="Picture 4" descr="100_3038"/>
          <p:cNvPicPr>
            <a:picLocks noChangeAspect="1" noChangeArrowheads="1"/>
          </p:cNvPicPr>
          <p:nvPr/>
        </p:nvPicPr>
        <p:blipFill>
          <a:blip r:embed="rId3" cstate="print"/>
          <a:srcRect t="34383" b="12497"/>
          <a:stretch>
            <a:fillRect/>
          </a:stretch>
        </p:blipFill>
        <p:spPr bwMode="auto">
          <a:xfrm>
            <a:off x="838200" y="3540125"/>
            <a:ext cx="7543800" cy="30130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990600" y="152400"/>
            <a:ext cx="7086600" cy="1470025"/>
          </a:xfrm>
        </p:spPr>
        <p:txBody>
          <a:bodyPr/>
          <a:lstStyle/>
          <a:p>
            <a:pPr eaLnBrk="1" hangingPunct="1"/>
            <a:r>
              <a:rPr lang="en-US" smtClean="0"/>
              <a:t>Documentation of Architectural Significance</a:t>
            </a:r>
            <a:endParaRPr lang="en-US" b="1" smtClean="0"/>
          </a:p>
        </p:txBody>
      </p:sp>
      <p:sp>
        <p:nvSpPr>
          <p:cNvPr id="2048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20484" name="Picture 1" descr="100_3033"/>
          <p:cNvPicPr>
            <a:picLocks noChangeAspect="1" noChangeArrowheads="1"/>
          </p:cNvPicPr>
          <p:nvPr/>
        </p:nvPicPr>
        <p:blipFill>
          <a:blip r:embed="rId3" cstate="print"/>
          <a:srcRect l="14990" t="21080" r="19022" b="27383"/>
          <a:stretch>
            <a:fillRect/>
          </a:stretch>
        </p:blipFill>
        <p:spPr bwMode="auto">
          <a:xfrm>
            <a:off x="263525" y="1752600"/>
            <a:ext cx="4537075" cy="4724400"/>
          </a:xfrm>
          <a:prstGeom prst="rect">
            <a:avLst/>
          </a:prstGeom>
          <a:noFill/>
          <a:ln w="9525">
            <a:noFill/>
            <a:miter lim="800000"/>
            <a:headEnd/>
            <a:tailEnd/>
          </a:ln>
        </p:spPr>
      </p:pic>
      <p:pic>
        <p:nvPicPr>
          <p:cNvPr id="20485" name="Picture 3" descr="100_3034"/>
          <p:cNvPicPr>
            <a:picLocks noChangeAspect="1" noChangeArrowheads="1"/>
          </p:cNvPicPr>
          <p:nvPr/>
        </p:nvPicPr>
        <p:blipFill>
          <a:blip r:embed="rId4" cstate="print"/>
          <a:srcRect l="19818" r="19165"/>
          <a:stretch>
            <a:fillRect/>
          </a:stretch>
        </p:blipFill>
        <p:spPr bwMode="auto">
          <a:xfrm>
            <a:off x="5105400" y="1828800"/>
            <a:ext cx="334645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Public Hearing</a:t>
            </a:r>
            <a:br>
              <a:rPr lang="en-US" dirty="0" smtClean="0"/>
            </a:br>
            <a:r>
              <a:rPr lang="en-US" dirty="0" smtClean="0"/>
              <a:t>Local Individual Historic Landmark</a:t>
            </a:r>
            <a:endParaRPr lang="en-US" dirty="0"/>
          </a:p>
        </p:txBody>
      </p:sp>
      <p:sp>
        <p:nvSpPr>
          <p:cNvPr id="3075" name="Text Placeholder 2"/>
          <p:cNvSpPr>
            <a:spLocks noGrp="1"/>
          </p:cNvSpPr>
          <p:nvPr>
            <p:ph type="body" idx="1"/>
          </p:nvPr>
        </p:nvSpPr>
        <p:spPr>
          <a:xfrm>
            <a:off x="457200" y="1535113"/>
            <a:ext cx="4040188" cy="639762"/>
          </a:xfrm>
        </p:spPr>
        <p:txBody>
          <a:bodyPr/>
          <a:lstStyle/>
          <a:p>
            <a:pPr eaLnBrk="1" hangingPunct="1"/>
            <a:r>
              <a:rPr lang="en-US" smtClean="0"/>
              <a:t>Greensburg Cemetery c. 1838</a:t>
            </a:r>
          </a:p>
        </p:txBody>
      </p:sp>
      <p:sp>
        <p:nvSpPr>
          <p:cNvPr id="5" name="Text Placeholder 4"/>
          <p:cNvSpPr>
            <a:spLocks noGrp="1"/>
          </p:cNvSpPr>
          <p:nvPr>
            <p:ph type="body" sz="quarter" idx="3"/>
          </p:nvPr>
        </p:nvSpPr>
        <p:spPr>
          <a:xfrm>
            <a:off x="4645025" y="1535113"/>
            <a:ext cx="4041775" cy="639762"/>
          </a:xfrm>
        </p:spPr>
        <p:txBody>
          <a:bodyPr rtlCol="0">
            <a:normAutofit fontScale="77500" lnSpcReduction="20000"/>
          </a:bodyPr>
          <a:lstStyle/>
          <a:p>
            <a:pPr eaLnBrk="1" fontAlgn="auto" hangingPunct="1">
              <a:spcAft>
                <a:spcPts val="0"/>
              </a:spcAft>
              <a:buFont typeface="Arial" pitchFamily="34" charset="0"/>
              <a:buNone/>
              <a:defRPr/>
            </a:pPr>
            <a:r>
              <a:rPr lang="en-US" dirty="0" smtClean="0"/>
              <a:t>City of Green</a:t>
            </a:r>
          </a:p>
          <a:p>
            <a:pPr eaLnBrk="1" fontAlgn="auto" hangingPunct="1">
              <a:spcAft>
                <a:spcPts val="0"/>
              </a:spcAft>
              <a:buFont typeface="Arial" pitchFamily="34" charset="0"/>
              <a:buNone/>
              <a:defRPr/>
            </a:pPr>
            <a:r>
              <a:rPr lang="en-US" dirty="0" smtClean="0"/>
              <a:t>Property Owner</a:t>
            </a:r>
            <a:endParaRPr lang="en-US" dirty="0"/>
          </a:p>
        </p:txBody>
      </p:sp>
      <p:pic>
        <p:nvPicPr>
          <p:cNvPr id="3077" name="Picture 7" descr="100_3037"/>
          <p:cNvPicPr>
            <a:picLocks noChangeAspect="1" noChangeArrowheads="1"/>
          </p:cNvPicPr>
          <p:nvPr/>
        </p:nvPicPr>
        <p:blipFill>
          <a:blip r:embed="rId3" cstate="print"/>
          <a:srcRect t="20868" b="25912"/>
          <a:stretch>
            <a:fillRect/>
          </a:stretch>
        </p:blipFill>
        <p:spPr bwMode="auto">
          <a:xfrm>
            <a:off x="304800" y="2819400"/>
            <a:ext cx="8586788"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Documentation of Architectural Significance – Gravestone Art</a:t>
            </a:r>
          </a:p>
        </p:txBody>
      </p:sp>
      <p:sp>
        <p:nvSpPr>
          <p:cNvPr id="21507" name="Content Placeholder 2"/>
          <p:cNvSpPr>
            <a:spLocks noGrp="1"/>
          </p:cNvSpPr>
          <p:nvPr>
            <p:ph sz="half" idx="1"/>
          </p:nvPr>
        </p:nvSpPr>
        <p:spPr>
          <a:xfrm>
            <a:off x="304800" y="1981200"/>
            <a:ext cx="3657600" cy="4419600"/>
          </a:xfrm>
        </p:spPr>
        <p:txBody>
          <a:bodyPr/>
          <a:lstStyle/>
          <a:p>
            <a:r>
              <a:rPr lang="en-US" sz="2400" smtClean="0"/>
              <a:t>The gravestone art found in the Greensburg Cemetery reflects the Pennsylvania German heritage of the early settlers of Green and the religious beliefs of the Evangelicals in the 1800s.</a:t>
            </a:r>
          </a:p>
          <a:p>
            <a:pPr eaLnBrk="1" hangingPunct="1">
              <a:buFont typeface="Arial" charset="0"/>
              <a:buNone/>
            </a:pPr>
            <a:endParaRPr lang="en-US" smtClean="0"/>
          </a:p>
          <a:p>
            <a:pPr eaLnBrk="1" hangingPunct="1"/>
            <a:endParaRPr lang="en-US" smtClean="0"/>
          </a:p>
        </p:txBody>
      </p:sp>
      <p:pic>
        <p:nvPicPr>
          <p:cNvPr id="21508" name="Picture 5" descr="100_3069"/>
          <p:cNvPicPr>
            <a:picLocks noChangeAspect="1" noChangeArrowheads="1"/>
          </p:cNvPicPr>
          <p:nvPr/>
        </p:nvPicPr>
        <p:blipFill>
          <a:blip r:embed="rId3" cstate="print"/>
          <a:srcRect l="17892" t="10930" r="17708" b="20198"/>
          <a:stretch>
            <a:fillRect/>
          </a:stretch>
        </p:blipFill>
        <p:spPr bwMode="auto">
          <a:xfrm>
            <a:off x="4114800" y="1752600"/>
            <a:ext cx="2190750" cy="3122613"/>
          </a:xfrm>
          <a:prstGeom prst="rect">
            <a:avLst/>
          </a:prstGeom>
          <a:noFill/>
          <a:ln w="9525">
            <a:noFill/>
            <a:miter lim="800000"/>
            <a:headEnd/>
            <a:tailEnd/>
          </a:ln>
        </p:spPr>
      </p:pic>
      <p:pic>
        <p:nvPicPr>
          <p:cNvPr id="21509" name="Picture 6" descr="100_3043"/>
          <p:cNvPicPr>
            <a:picLocks noChangeAspect="1" noChangeArrowheads="1"/>
          </p:cNvPicPr>
          <p:nvPr/>
        </p:nvPicPr>
        <p:blipFill>
          <a:blip r:embed="rId4" cstate="print"/>
          <a:srcRect l="4059" r="4059" b="139"/>
          <a:stretch>
            <a:fillRect/>
          </a:stretch>
        </p:blipFill>
        <p:spPr bwMode="auto">
          <a:xfrm>
            <a:off x="6248400" y="2514600"/>
            <a:ext cx="2667000" cy="386556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3"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4400" dirty="0">
                <a:latin typeface="+mj-lt"/>
                <a:ea typeface="+mj-ea"/>
                <a:cs typeface="+mj-cs"/>
              </a:rPr>
              <a:t>Time Period of Significance</a:t>
            </a:r>
            <a:endParaRPr lang="en-US" sz="4400" dirty="0">
              <a:latin typeface="+mj-lt"/>
              <a:ea typeface="+mj-ea"/>
              <a:cs typeface="+mj-cs"/>
            </a:endParaRPr>
          </a:p>
        </p:txBody>
      </p:sp>
      <p:sp>
        <p:nvSpPr>
          <p:cNvPr id="22532" name="Rectangle 5"/>
          <p:cNvSpPr>
            <a:spLocks noChangeArrowheads="1"/>
          </p:cNvSpPr>
          <p:nvPr/>
        </p:nvSpPr>
        <p:spPr bwMode="auto">
          <a:xfrm>
            <a:off x="381000" y="2420938"/>
            <a:ext cx="8229600" cy="3540125"/>
          </a:xfrm>
          <a:prstGeom prst="rect">
            <a:avLst/>
          </a:prstGeom>
          <a:noFill/>
          <a:ln w="9525">
            <a:noFill/>
            <a:miter lim="800000"/>
            <a:headEnd/>
            <a:tailEnd/>
          </a:ln>
        </p:spPr>
        <p:txBody>
          <a:bodyPr anchor="ctr">
            <a:spAutoFit/>
          </a:bodyPr>
          <a:lstStyle/>
          <a:p>
            <a:pPr eaLnBrk="0" hangingPunct="0"/>
            <a:r>
              <a:rPr lang="en-US" sz="3200">
                <a:solidFill>
                  <a:srgbClr val="000000"/>
                </a:solidFill>
                <a:ea typeface="Calibri" pitchFamily="34" charset="0"/>
                <a:cs typeface="Times New Roman" pitchFamily="18" charset="0"/>
              </a:rPr>
              <a:t>The time period of significance is at least 1838 through 1938.  The time period begins with the construction of the meeting house (church) and first burials and continues through the time of the last burials of our early settlers and veterans and their descendants.</a:t>
            </a:r>
            <a:endParaRPr lang="en-US" sz="3200">
              <a:ea typeface="Calibri" pitchFamily="34"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Greensburg Cemetery c. 1838</a:t>
            </a:r>
          </a:p>
        </p:txBody>
      </p:sp>
      <p:pic>
        <p:nvPicPr>
          <p:cNvPr id="23555" name="Picture 3" descr="Picture 018.jpg"/>
          <p:cNvPicPr>
            <a:picLocks noChangeAspect="1"/>
          </p:cNvPicPr>
          <p:nvPr/>
        </p:nvPicPr>
        <p:blipFill>
          <a:blip r:embed="rId3" cstate="print">
            <a:lum bright="10000"/>
          </a:blip>
          <a:srcRect/>
          <a:stretch>
            <a:fillRect/>
          </a:stretch>
        </p:blipFill>
        <p:spPr bwMode="auto">
          <a:xfrm>
            <a:off x="550863" y="1204913"/>
            <a:ext cx="8059737" cy="53467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City of Green Local Landmarks</a:t>
            </a:r>
            <a:br>
              <a:rPr lang="en-US" dirty="0" smtClean="0"/>
            </a:br>
            <a:r>
              <a:rPr lang="en-US" dirty="0" err="1" smtClean="0"/>
              <a:t>Lichtenwalter</a:t>
            </a:r>
            <a:r>
              <a:rPr lang="en-US" dirty="0" smtClean="0"/>
              <a:t> Schoolhouse - 1885</a:t>
            </a:r>
            <a:endParaRPr lang="en-US" dirty="0"/>
          </a:p>
        </p:txBody>
      </p:sp>
      <p:pic>
        <p:nvPicPr>
          <p:cNvPr id="24579" name="Content Placeholder 4" descr="Exterior Photo with Rain Garden.JPG"/>
          <p:cNvPicPr>
            <a:picLocks noGrp="1" noChangeAspect="1"/>
          </p:cNvPicPr>
          <p:nvPr>
            <p:ph sz="half" idx="1"/>
          </p:nvPr>
        </p:nvPicPr>
        <p:blipFill>
          <a:blip r:embed="rId3" cstate="print"/>
          <a:srcRect/>
          <a:stretch>
            <a:fillRect/>
          </a:stretch>
        </p:blipFill>
        <p:spPr>
          <a:xfrm>
            <a:off x="457200" y="2352675"/>
            <a:ext cx="4038600" cy="3021013"/>
          </a:xfrm>
        </p:spPr>
      </p:pic>
      <p:pic>
        <p:nvPicPr>
          <p:cNvPr id="24580" name="Content Placeholder 5" descr="Interior Photo A.JPG"/>
          <p:cNvPicPr>
            <a:picLocks noGrp="1" noChangeAspect="1"/>
          </p:cNvPicPr>
          <p:nvPr>
            <p:ph sz="half" idx="2"/>
          </p:nvPr>
        </p:nvPicPr>
        <p:blipFill>
          <a:blip r:embed="rId4" cstate="print"/>
          <a:srcRect/>
          <a:stretch>
            <a:fillRect/>
          </a:stretch>
        </p:blipFill>
        <p:spPr>
          <a:xfrm>
            <a:off x="4648200" y="2352675"/>
            <a:ext cx="4038600" cy="302101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City of Green Local Landmarks</a:t>
            </a:r>
            <a:br>
              <a:rPr lang="en-US" dirty="0" smtClean="0"/>
            </a:br>
            <a:r>
              <a:rPr lang="en-US" dirty="0" smtClean="0"/>
              <a:t>Conrad </a:t>
            </a:r>
            <a:r>
              <a:rPr lang="en-US" dirty="0" err="1" smtClean="0"/>
              <a:t>Dillman</a:t>
            </a:r>
            <a:r>
              <a:rPr lang="en-US" dirty="0" smtClean="0"/>
              <a:t> Home - 1832</a:t>
            </a:r>
            <a:endParaRPr lang="en-US" dirty="0"/>
          </a:p>
        </p:txBody>
      </p:sp>
      <p:pic>
        <p:nvPicPr>
          <p:cNvPr id="25603" name="Picture 4" descr="Dillman home.jpg"/>
          <p:cNvPicPr>
            <a:picLocks noChangeAspect="1"/>
          </p:cNvPicPr>
          <p:nvPr/>
        </p:nvPicPr>
        <p:blipFill>
          <a:blip r:embed="rId3" cstate="print"/>
          <a:srcRect/>
          <a:stretch>
            <a:fillRect/>
          </a:stretch>
        </p:blipFill>
        <p:spPr bwMode="auto">
          <a:xfrm>
            <a:off x="152400" y="2971800"/>
            <a:ext cx="5943600" cy="3730625"/>
          </a:xfrm>
          <a:prstGeom prst="rect">
            <a:avLst/>
          </a:prstGeom>
          <a:noFill/>
          <a:ln w="9525">
            <a:noFill/>
            <a:miter lim="800000"/>
            <a:headEnd/>
            <a:tailEnd/>
          </a:ln>
        </p:spPr>
      </p:pic>
      <p:pic>
        <p:nvPicPr>
          <p:cNvPr id="25604" name="Picture 3" descr="C:\Documents and Settings\sschweikert\Desktop\GHS\IMG.jpg"/>
          <p:cNvPicPr>
            <a:picLocks noGrp="1" noChangeAspect="1" noChangeArrowheads="1"/>
          </p:cNvPicPr>
          <p:nvPr>
            <p:ph sz="half" idx="2"/>
          </p:nvPr>
        </p:nvPicPr>
        <p:blipFill>
          <a:blip r:embed="rId4" cstate="print"/>
          <a:srcRect/>
          <a:stretch>
            <a:fillRect/>
          </a:stretch>
        </p:blipFill>
        <p:spPr>
          <a:xfrm>
            <a:off x="4800600" y="1676400"/>
            <a:ext cx="3973513" cy="266700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rtlCol="0">
            <a:normAutofit fontScale="90000"/>
          </a:bodyPr>
          <a:lstStyle/>
          <a:p>
            <a:pPr eaLnBrk="1" fontAlgn="auto" hangingPunct="1">
              <a:spcAft>
                <a:spcPts val="0"/>
              </a:spcAft>
              <a:defRPr/>
            </a:pPr>
            <a:r>
              <a:rPr lang="en-US" dirty="0" smtClean="0"/>
              <a:t>City of Green Local Landmarks</a:t>
            </a:r>
            <a:br>
              <a:rPr lang="en-US" dirty="0" smtClean="0"/>
            </a:br>
            <a:r>
              <a:rPr lang="en-US" dirty="0" smtClean="0"/>
              <a:t>Southgate Farm – </a:t>
            </a:r>
            <a:r>
              <a:rPr lang="en-US" dirty="0" err="1" smtClean="0"/>
              <a:t>Hartong</a:t>
            </a:r>
            <a:r>
              <a:rPr lang="en-US" dirty="0" smtClean="0"/>
              <a:t> Farm c. 1883 </a:t>
            </a:r>
            <a:endParaRPr lang="en-US" dirty="0"/>
          </a:p>
        </p:txBody>
      </p:sp>
      <p:pic>
        <p:nvPicPr>
          <p:cNvPr id="26627" name="Content Placeholder 4" descr="Exterior Photo with Rain Garden.JPG"/>
          <p:cNvPicPr>
            <a:picLocks noGrp="1" noChangeAspect="1"/>
          </p:cNvPicPr>
          <p:nvPr>
            <p:ph sz="half" idx="1"/>
          </p:nvPr>
        </p:nvPicPr>
        <p:blipFill>
          <a:blip r:embed="rId3" cstate="print"/>
          <a:srcRect/>
          <a:stretch>
            <a:fillRect/>
          </a:stretch>
        </p:blipFill>
        <p:spPr>
          <a:xfrm>
            <a:off x="204788" y="1897063"/>
            <a:ext cx="5002212" cy="3741737"/>
          </a:xfrm>
        </p:spPr>
      </p:pic>
      <p:pic>
        <p:nvPicPr>
          <p:cNvPr id="26628" name="Content Placeholder 5" descr="Interior Photo A.JPG"/>
          <p:cNvPicPr>
            <a:picLocks noGrp="1" noChangeAspect="1"/>
          </p:cNvPicPr>
          <p:nvPr>
            <p:ph sz="half" idx="2"/>
          </p:nvPr>
        </p:nvPicPr>
        <p:blipFill>
          <a:blip r:embed="rId4" cstate="print"/>
          <a:srcRect/>
          <a:stretch>
            <a:fillRect/>
          </a:stretch>
        </p:blipFill>
        <p:spPr>
          <a:xfrm>
            <a:off x="5537200" y="1878013"/>
            <a:ext cx="3384550" cy="4522787"/>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City of Green Local Landmarks</a:t>
            </a:r>
            <a:br>
              <a:rPr lang="en-US" dirty="0" smtClean="0"/>
            </a:br>
            <a:r>
              <a:rPr lang="en-US" dirty="0" err="1" smtClean="0"/>
              <a:t>Klinefelter</a:t>
            </a:r>
            <a:r>
              <a:rPr lang="en-US" dirty="0" smtClean="0"/>
              <a:t> Cemetery – c. 1820</a:t>
            </a:r>
            <a:endParaRPr lang="en-US" dirty="0"/>
          </a:p>
        </p:txBody>
      </p:sp>
      <p:pic>
        <p:nvPicPr>
          <p:cNvPr id="27651" name="Content Placeholder 4" descr="Klinefelter.jpg"/>
          <p:cNvPicPr>
            <a:picLocks noGrp="1" noChangeAspect="1"/>
          </p:cNvPicPr>
          <p:nvPr>
            <p:ph sz="half" idx="1"/>
          </p:nvPr>
        </p:nvPicPr>
        <p:blipFill>
          <a:blip r:embed="rId3" cstate="print"/>
          <a:srcRect/>
          <a:stretch>
            <a:fillRect/>
          </a:stretch>
        </p:blipFill>
        <p:spPr>
          <a:xfrm>
            <a:off x="457200" y="1676400"/>
            <a:ext cx="4876800" cy="3614738"/>
          </a:xfrm>
        </p:spPr>
      </p:pic>
      <p:pic>
        <p:nvPicPr>
          <p:cNvPr id="27652" name="Content Placeholder 5" descr="Picture 033.jpg"/>
          <p:cNvPicPr>
            <a:picLocks noGrp="1" noChangeAspect="1"/>
          </p:cNvPicPr>
          <p:nvPr>
            <p:ph sz="half" idx="2"/>
          </p:nvPr>
        </p:nvPicPr>
        <p:blipFill>
          <a:blip r:embed="rId4" cstate="print"/>
          <a:srcRect l="19441" r="22234"/>
          <a:stretch>
            <a:fillRect/>
          </a:stretch>
        </p:blipFill>
        <p:spPr>
          <a:xfrm>
            <a:off x="3962400" y="3810000"/>
            <a:ext cx="2243138" cy="2547938"/>
          </a:xfrm>
        </p:spPr>
      </p:pic>
      <p:pic>
        <p:nvPicPr>
          <p:cNvPr id="27653" name="Picture 6" descr="Picture 032.jpg"/>
          <p:cNvPicPr>
            <a:picLocks noChangeAspect="1"/>
          </p:cNvPicPr>
          <p:nvPr/>
        </p:nvPicPr>
        <p:blipFill>
          <a:blip r:embed="rId5" cstate="print"/>
          <a:srcRect l="14676" r="7054"/>
          <a:stretch>
            <a:fillRect/>
          </a:stretch>
        </p:blipFill>
        <p:spPr bwMode="auto">
          <a:xfrm>
            <a:off x="6629400" y="1752600"/>
            <a:ext cx="1676400" cy="3233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City of Green Local Landmarks</a:t>
            </a:r>
            <a:br>
              <a:rPr lang="en-US" dirty="0" smtClean="0"/>
            </a:br>
            <a:r>
              <a:rPr lang="en-US" dirty="0" smtClean="0"/>
              <a:t>Rev. Henry </a:t>
            </a:r>
            <a:r>
              <a:rPr lang="en-US" dirty="0" err="1" smtClean="0"/>
              <a:t>Heiss</a:t>
            </a:r>
            <a:r>
              <a:rPr lang="en-US" dirty="0" smtClean="0"/>
              <a:t> Home – c. 1850</a:t>
            </a:r>
            <a:endParaRPr lang="en-US" dirty="0"/>
          </a:p>
        </p:txBody>
      </p:sp>
      <p:pic>
        <p:nvPicPr>
          <p:cNvPr id="28675" name="Content Placeholder 6" descr="Henry Heiss House - Historic Landmark - Green.JPG"/>
          <p:cNvPicPr>
            <a:picLocks noGrp="1" noChangeAspect="1"/>
          </p:cNvPicPr>
          <p:nvPr>
            <p:ph sz="half" idx="1"/>
          </p:nvPr>
        </p:nvPicPr>
        <p:blipFill>
          <a:blip r:embed="rId3" cstate="print"/>
          <a:srcRect/>
          <a:stretch>
            <a:fillRect/>
          </a:stretch>
        </p:blipFill>
        <p:spPr>
          <a:xfrm>
            <a:off x="457200" y="1828800"/>
            <a:ext cx="5334000" cy="4000500"/>
          </a:xfrm>
        </p:spPr>
      </p:pic>
      <p:pic>
        <p:nvPicPr>
          <p:cNvPr id="28676" name="Content Placeholder 7" descr="100_6830.JPG"/>
          <p:cNvPicPr>
            <a:picLocks noGrp="1" noChangeAspect="1"/>
          </p:cNvPicPr>
          <p:nvPr>
            <p:ph sz="half" idx="2"/>
          </p:nvPr>
        </p:nvPicPr>
        <p:blipFill>
          <a:blip r:embed="rId4" cstate="print"/>
          <a:srcRect l="12347"/>
          <a:stretch>
            <a:fillRect/>
          </a:stretch>
        </p:blipFill>
        <p:spPr>
          <a:xfrm>
            <a:off x="6172200" y="2286000"/>
            <a:ext cx="1981200" cy="3013075"/>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City of Green Local Landmarks</a:t>
            </a:r>
            <a:br>
              <a:rPr lang="en-US" dirty="0" smtClean="0"/>
            </a:br>
            <a:r>
              <a:rPr lang="en-US" dirty="0" smtClean="0"/>
              <a:t>Aultman Schoolhouse – c. 1885</a:t>
            </a:r>
            <a:endParaRPr lang="en-US" dirty="0"/>
          </a:p>
        </p:txBody>
      </p:sp>
      <p:pic>
        <p:nvPicPr>
          <p:cNvPr id="29699" name="Content Placeholder 6" descr="Aultman Schoolhouse Class of 1910.jpg"/>
          <p:cNvPicPr>
            <a:picLocks noChangeAspect="1"/>
          </p:cNvPicPr>
          <p:nvPr/>
        </p:nvPicPr>
        <p:blipFill>
          <a:blip r:embed="rId3" cstate="print"/>
          <a:srcRect/>
          <a:stretch>
            <a:fillRect/>
          </a:stretch>
        </p:blipFill>
        <p:spPr bwMode="auto">
          <a:xfrm>
            <a:off x="460375" y="2641600"/>
            <a:ext cx="4040188" cy="3081338"/>
          </a:xfrm>
          <a:prstGeom prst="rect">
            <a:avLst/>
          </a:prstGeom>
          <a:noFill/>
          <a:ln w="9525">
            <a:noFill/>
            <a:miter lim="800000"/>
            <a:headEnd/>
            <a:tailEnd/>
          </a:ln>
        </p:spPr>
      </p:pic>
      <p:pic>
        <p:nvPicPr>
          <p:cNvPr id="29700" name="Content Placeholder 7" descr="Aultman Schoolhouse Front Exterior B.JPG"/>
          <p:cNvPicPr>
            <a:picLocks noChangeAspect="1"/>
          </p:cNvPicPr>
          <p:nvPr/>
        </p:nvPicPr>
        <p:blipFill>
          <a:blip r:embed="rId4" cstate="print"/>
          <a:srcRect/>
          <a:stretch>
            <a:fillRect/>
          </a:stretch>
        </p:blipFill>
        <p:spPr bwMode="auto">
          <a:xfrm>
            <a:off x="4648200" y="2667000"/>
            <a:ext cx="4041775" cy="3030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City of Green Local Landmarks</a:t>
            </a:r>
            <a:br>
              <a:rPr lang="en-US" dirty="0" smtClean="0"/>
            </a:br>
            <a:r>
              <a:rPr lang="en-US" dirty="0" smtClean="0"/>
              <a:t>Aaron Swartz Home – c. 1882</a:t>
            </a:r>
            <a:endParaRPr lang="en-US" dirty="0"/>
          </a:p>
        </p:txBody>
      </p:sp>
      <p:pic>
        <p:nvPicPr>
          <p:cNvPr id="30723" name="Content Placeholder 5" descr="100_2552.jpg"/>
          <p:cNvPicPr>
            <a:picLocks noGrp="1" noChangeAspect="1"/>
          </p:cNvPicPr>
          <p:nvPr>
            <p:ph sz="half" idx="2"/>
          </p:nvPr>
        </p:nvPicPr>
        <p:blipFill>
          <a:blip r:embed="rId3" cstate="print"/>
          <a:srcRect l="16982" t="19733" r="22641" b="36661"/>
          <a:stretch>
            <a:fillRect/>
          </a:stretch>
        </p:blipFill>
        <p:spPr>
          <a:xfrm>
            <a:off x="3914775" y="3962400"/>
            <a:ext cx="4924425" cy="2667000"/>
          </a:xfrm>
        </p:spPr>
      </p:pic>
      <p:pic>
        <p:nvPicPr>
          <p:cNvPr id="30724" name="Picture 3"/>
          <p:cNvPicPr>
            <a:picLocks noChangeAspect="1" noChangeArrowheads="1"/>
          </p:cNvPicPr>
          <p:nvPr/>
        </p:nvPicPr>
        <p:blipFill>
          <a:blip r:embed="rId4" cstate="print"/>
          <a:srcRect/>
          <a:stretch>
            <a:fillRect/>
          </a:stretch>
        </p:blipFill>
        <p:spPr bwMode="auto">
          <a:xfrm>
            <a:off x="304800" y="1524000"/>
            <a:ext cx="4953000" cy="3233738"/>
          </a:xfrm>
          <a:prstGeom prst="rect">
            <a:avLst/>
          </a:prstGeom>
          <a:noFill/>
          <a:ln w="9525">
            <a:noFill/>
            <a:miter lim="800000"/>
            <a:headEnd/>
            <a:tailEnd/>
          </a:ln>
        </p:spPr>
      </p:pic>
      <p:pic>
        <p:nvPicPr>
          <p:cNvPr id="30725" name="Content Placeholder 5" descr="100_2552.jpg"/>
          <p:cNvPicPr>
            <a:picLocks noGrp="1" noChangeAspect="1"/>
          </p:cNvPicPr>
          <p:nvPr>
            <p:ph sz="half" idx="2"/>
          </p:nvPr>
        </p:nvPicPr>
        <p:blipFill>
          <a:blip r:embed="rId3" cstate="print"/>
          <a:srcRect l="16982" t="19733" r="22641" b="36661"/>
          <a:stretch>
            <a:fillRect/>
          </a:stretch>
        </p:blipFill>
        <p:spPr>
          <a:xfrm>
            <a:off x="3914775" y="3962400"/>
            <a:ext cx="4924425" cy="2667000"/>
          </a:xfrm>
        </p:spPr>
      </p:pic>
      <p:pic>
        <p:nvPicPr>
          <p:cNvPr id="30726" name="Content Placeholder 4" descr="100_2444.jpg"/>
          <p:cNvPicPr>
            <a:picLocks noGrp="1" noChangeAspect="1"/>
          </p:cNvPicPr>
          <p:nvPr>
            <p:ph sz="half" idx="1"/>
          </p:nvPr>
        </p:nvPicPr>
        <p:blipFill>
          <a:blip r:embed="rId5" cstate="print"/>
          <a:srcRect/>
          <a:stretch>
            <a:fillRect/>
          </a:stretch>
        </p:blipFill>
        <p:spPr>
          <a:xfrm>
            <a:off x="381000" y="1447800"/>
            <a:ext cx="4902200" cy="3200400"/>
          </a:xfrm>
        </p:spPr>
      </p:pic>
      <p:pic>
        <p:nvPicPr>
          <p:cNvPr id="30727" name="Picture 7" descr="100_2402.jpg"/>
          <p:cNvPicPr>
            <a:picLocks noChangeAspect="1"/>
          </p:cNvPicPr>
          <p:nvPr/>
        </p:nvPicPr>
        <p:blipFill>
          <a:blip r:embed="rId6" cstate="print"/>
          <a:srcRect l="31876" t="5453" r="38480" b="33102"/>
          <a:stretch>
            <a:fillRect/>
          </a:stretch>
        </p:blipFill>
        <p:spPr bwMode="auto">
          <a:xfrm>
            <a:off x="7239000" y="1387475"/>
            <a:ext cx="1600200" cy="2487613"/>
          </a:xfrm>
          <a:prstGeom prst="rect">
            <a:avLst/>
          </a:prstGeom>
          <a:noFill/>
          <a:ln w="9525">
            <a:noFill/>
            <a:miter lim="800000"/>
            <a:headEnd/>
            <a:tailEnd/>
          </a:ln>
        </p:spPr>
      </p:pic>
      <p:pic>
        <p:nvPicPr>
          <p:cNvPr id="30728" name="Picture 8" descr="100_6847.JPG"/>
          <p:cNvPicPr>
            <a:picLocks noChangeAspect="1"/>
          </p:cNvPicPr>
          <p:nvPr/>
        </p:nvPicPr>
        <p:blipFill>
          <a:blip r:embed="rId7" cstate="print"/>
          <a:srcRect l="27779" t="21111" r="23334" b="26666"/>
          <a:stretch>
            <a:fillRect/>
          </a:stretch>
        </p:blipFill>
        <p:spPr bwMode="auto">
          <a:xfrm>
            <a:off x="381000" y="4800600"/>
            <a:ext cx="1284288" cy="1828800"/>
          </a:xfrm>
          <a:prstGeom prst="rect">
            <a:avLst/>
          </a:prstGeom>
          <a:noFill/>
          <a:ln w="9525">
            <a:noFill/>
            <a:miter lim="800000"/>
            <a:headEnd/>
            <a:tailEnd/>
          </a:ln>
        </p:spPr>
      </p:pic>
      <p:pic>
        <p:nvPicPr>
          <p:cNvPr id="30729" name="Picture 9" descr="100_6850.JPG"/>
          <p:cNvPicPr>
            <a:picLocks noChangeAspect="1"/>
          </p:cNvPicPr>
          <p:nvPr/>
        </p:nvPicPr>
        <p:blipFill>
          <a:blip r:embed="rId8" cstate="print"/>
          <a:srcRect l="21852" t="30000" r="20370" b="16667"/>
          <a:stretch>
            <a:fillRect/>
          </a:stretch>
        </p:blipFill>
        <p:spPr bwMode="auto">
          <a:xfrm>
            <a:off x="1905000" y="4800600"/>
            <a:ext cx="1524000" cy="1876425"/>
          </a:xfrm>
          <a:prstGeom prst="rect">
            <a:avLst/>
          </a:prstGeom>
          <a:noFill/>
          <a:ln w="9525">
            <a:noFill/>
            <a:miter lim="800000"/>
            <a:headEnd/>
            <a:tailEnd/>
          </a:ln>
        </p:spPr>
      </p:pic>
      <p:pic>
        <p:nvPicPr>
          <p:cNvPr id="30730" name="Picture 10" descr="100_2436.jpg"/>
          <p:cNvPicPr>
            <a:picLocks noChangeAspect="1"/>
          </p:cNvPicPr>
          <p:nvPr/>
        </p:nvPicPr>
        <p:blipFill>
          <a:blip r:embed="rId9" cstate="print"/>
          <a:srcRect l="16589" t="19278" r="23502" b="-691"/>
          <a:stretch>
            <a:fillRect/>
          </a:stretch>
        </p:blipFill>
        <p:spPr bwMode="auto">
          <a:xfrm>
            <a:off x="5410200" y="2057400"/>
            <a:ext cx="1793875"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Documentation of Age</a:t>
            </a:r>
          </a:p>
        </p:txBody>
      </p:sp>
      <p:sp>
        <p:nvSpPr>
          <p:cNvPr id="4099"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4100" name="Picture 8"/>
          <p:cNvPicPr>
            <a:picLocks noChangeAspect="1" noChangeArrowheads="1"/>
          </p:cNvPicPr>
          <p:nvPr/>
        </p:nvPicPr>
        <p:blipFill>
          <a:blip r:embed="rId3" cstate="print"/>
          <a:srcRect/>
          <a:stretch>
            <a:fillRect/>
          </a:stretch>
        </p:blipFill>
        <p:spPr bwMode="auto">
          <a:xfrm rot="-5400000">
            <a:off x="2595562" y="-80962"/>
            <a:ext cx="3902075" cy="6807200"/>
          </a:xfrm>
          <a:prstGeom prst="rect">
            <a:avLst/>
          </a:prstGeom>
          <a:noFill/>
          <a:ln w="9525">
            <a:noFill/>
            <a:miter lim="800000"/>
            <a:headEnd/>
            <a:tailEnd/>
          </a:ln>
        </p:spPr>
      </p:pic>
      <p:sp>
        <p:nvSpPr>
          <p:cNvPr id="4101" name="Rectangle 11" descr="Wide downward diagonal"/>
          <p:cNvSpPr>
            <a:spLocks noChangeArrowheads="1"/>
          </p:cNvSpPr>
          <p:nvPr/>
        </p:nvSpPr>
        <p:spPr bwMode="auto">
          <a:xfrm>
            <a:off x="2266950" y="3079750"/>
            <a:ext cx="3984625" cy="1017588"/>
          </a:xfrm>
          <a:prstGeom prst="rect">
            <a:avLst/>
          </a:prstGeom>
          <a:pattFill prst="wdDnDiag">
            <a:fgClr>
              <a:srgbClr val="D99594">
                <a:alpha val="30196"/>
              </a:srgbClr>
            </a:fgClr>
            <a:bgClr>
              <a:srgbClr val="FFFFFF">
                <a:alpha val="30196"/>
              </a:srgbClr>
            </a:bgClr>
          </a:pattFill>
          <a:ln w="15875">
            <a:solidFill>
              <a:srgbClr val="C0504D"/>
            </a:solidFill>
            <a:miter lim="800000"/>
            <a:headEnd/>
            <a:tailEnd/>
          </a:ln>
        </p:spPr>
        <p:txBody>
          <a:bodyPr/>
          <a:lstStyle/>
          <a:p>
            <a:endParaRPr lang="en-US"/>
          </a:p>
        </p:txBody>
      </p:sp>
      <p:sp>
        <p:nvSpPr>
          <p:cNvPr id="4102" name="Rectangle 12" descr="Wide upward diagonal"/>
          <p:cNvSpPr>
            <a:spLocks noChangeArrowheads="1"/>
          </p:cNvSpPr>
          <p:nvPr/>
        </p:nvSpPr>
        <p:spPr bwMode="auto">
          <a:xfrm>
            <a:off x="2266950" y="4097338"/>
            <a:ext cx="4217988" cy="509587"/>
          </a:xfrm>
          <a:prstGeom prst="rect">
            <a:avLst/>
          </a:prstGeom>
          <a:pattFill prst="wdUpDiag">
            <a:fgClr>
              <a:srgbClr val="D6E3BC">
                <a:alpha val="39999"/>
              </a:srgbClr>
            </a:fgClr>
            <a:bgClr>
              <a:srgbClr val="FFFFFF">
                <a:alpha val="39999"/>
              </a:srgbClr>
            </a:bgClr>
          </a:pattFill>
          <a:ln w="15875">
            <a:solidFill>
              <a:srgbClr val="76923C"/>
            </a:solidFill>
            <a:miter lim="800000"/>
            <a:headEnd/>
            <a:tailEnd/>
          </a:ln>
        </p:spPr>
        <p:txBody>
          <a:bodyPr/>
          <a:lstStyle/>
          <a:p>
            <a:endParaRPr lang="en-US"/>
          </a:p>
        </p:txBody>
      </p:sp>
      <p:sp>
        <p:nvSpPr>
          <p:cNvPr id="4103" name="Rectangle 10" descr="Wide upward diagonal"/>
          <p:cNvSpPr>
            <a:spLocks noChangeArrowheads="1"/>
          </p:cNvSpPr>
          <p:nvPr/>
        </p:nvSpPr>
        <p:spPr bwMode="auto">
          <a:xfrm>
            <a:off x="2438400" y="2743200"/>
            <a:ext cx="3813175" cy="336550"/>
          </a:xfrm>
          <a:prstGeom prst="rect">
            <a:avLst/>
          </a:prstGeom>
          <a:pattFill prst="wdUpDiag">
            <a:fgClr>
              <a:srgbClr val="C6D9F1">
                <a:alpha val="39999"/>
              </a:srgbClr>
            </a:fgClr>
            <a:bgClr>
              <a:srgbClr val="FFFFFF">
                <a:alpha val="39999"/>
              </a:srgbClr>
            </a:bgClr>
          </a:pattFill>
          <a:ln w="15875">
            <a:solidFill>
              <a:srgbClr val="4F81BD"/>
            </a:solidFill>
            <a:miter lim="800000"/>
            <a:headEnd/>
            <a:tailEnd/>
          </a:ln>
        </p:spPr>
        <p:txBody>
          <a:bodyPr/>
          <a:lstStyle/>
          <a:p>
            <a:endParaRPr lang="en-US"/>
          </a:p>
        </p:txBody>
      </p:sp>
      <p:sp>
        <p:nvSpPr>
          <p:cNvPr id="4104" name="AutoShape 14"/>
          <p:cNvSpPr>
            <a:spLocks noChangeArrowheads="1"/>
          </p:cNvSpPr>
          <p:nvPr/>
        </p:nvSpPr>
        <p:spPr bwMode="auto">
          <a:xfrm>
            <a:off x="6292850" y="2506663"/>
            <a:ext cx="319088" cy="379412"/>
          </a:xfrm>
          <a:prstGeom prst="wedgeRectCallout">
            <a:avLst>
              <a:gd name="adj1" fmla="val -60139"/>
              <a:gd name="adj2" fmla="val 79097"/>
            </a:avLst>
          </a:prstGeom>
          <a:solidFill>
            <a:srgbClr val="FFFFFF"/>
          </a:solidFill>
          <a:ln w="9525">
            <a:solidFill>
              <a:srgbClr val="000000"/>
            </a:solidFill>
            <a:miter lim="800000"/>
            <a:headEnd/>
            <a:tailEnd/>
          </a:ln>
        </p:spPr>
        <p:txBody>
          <a:bodyPr/>
          <a:lstStyle/>
          <a:p>
            <a:pPr eaLnBrk="0" hangingPunct="0"/>
            <a:r>
              <a:rPr lang="en-US" sz="2200">
                <a:solidFill>
                  <a:srgbClr val="8DB3E2"/>
                </a:solidFill>
                <a:ea typeface="Calibri" pitchFamily="34" charset="0"/>
                <a:cs typeface="Times New Roman" pitchFamily="18" charset="0"/>
              </a:rPr>
              <a:t>3</a:t>
            </a:r>
            <a:endParaRPr lang="en-US">
              <a:ea typeface="Calibri" pitchFamily="34" charset="0"/>
              <a:cs typeface="Times New Roman" pitchFamily="18" charset="0"/>
            </a:endParaRPr>
          </a:p>
        </p:txBody>
      </p:sp>
      <p:sp>
        <p:nvSpPr>
          <p:cNvPr id="4105" name="AutoShape 9"/>
          <p:cNvSpPr>
            <a:spLocks noChangeArrowheads="1"/>
          </p:cNvSpPr>
          <p:nvPr/>
        </p:nvSpPr>
        <p:spPr bwMode="auto">
          <a:xfrm>
            <a:off x="6430963" y="3309938"/>
            <a:ext cx="319087" cy="379412"/>
          </a:xfrm>
          <a:prstGeom prst="wedgeRectCallout">
            <a:avLst>
              <a:gd name="adj1" fmla="val -97912"/>
              <a:gd name="adj2" fmla="val 51005"/>
            </a:avLst>
          </a:prstGeom>
          <a:solidFill>
            <a:srgbClr val="FFFFFF"/>
          </a:solidFill>
          <a:ln w="9525">
            <a:solidFill>
              <a:srgbClr val="000000"/>
            </a:solidFill>
            <a:miter lim="800000"/>
            <a:headEnd/>
            <a:tailEnd/>
          </a:ln>
        </p:spPr>
        <p:txBody>
          <a:bodyPr/>
          <a:lstStyle/>
          <a:p>
            <a:pPr eaLnBrk="0" hangingPunct="0"/>
            <a:r>
              <a:rPr lang="en-US" sz="2200">
                <a:solidFill>
                  <a:srgbClr val="C00000"/>
                </a:solidFill>
                <a:ea typeface="Calibri" pitchFamily="34" charset="0"/>
                <a:cs typeface="Times New Roman" pitchFamily="18" charset="0"/>
              </a:rPr>
              <a:t>1</a:t>
            </a:r>
            <a:endParaRPr lang="en-US">
              <a:ea typeface="Calibri" pitchFamily="34" charset="0"/>
              <a:cs typeface="Times New Roman" pitchFamily="18" charset="0"/>
            </a:endParaRPr>
          </a:p>
        </p:txBody>
      </p:sp>
      <p:sp>
        <p:nvSpPr>
          <p:cNvPr id="4106" name="AutoShape 13"/>
          <p:cNvSpPr>
            <a:spLocks noChangeArrowheads="1"/>
          </p:cNvSpPr>
          <p:nvPr/>
        </p:nvSpPr>
        <p:spPr bwMode="auto">
          <a:xfrm>
            <a:off x="6611938" y="4097338"/>
            <a:ext cx="319087" cy="379412"/>
          </a:xfrm>
          <a:prstGeom prst="wedgeRectCallout">
            <a:avLst>
              <a:gd name="adj1" fmla="val -92546"/>
              <a:gd name="adj2" fmla="val 63213"/>
            </a:avLst>
          </a:prstGeom>
          <a:solidFill>
            <a:srgbClr val="FFFFFF"/>
          </a:solidFill>
          <a:ln w="9525">
            <a:solidFill>
              <a:srgbClr val="000000"/>
            </a:solidFill>
            <a:miter lim="800000"/>
            <a:headEnd/>
            <a:tailEnd/>
          </a:ln>
        </p:spPr>
        <p:txBody>
          <a:bodyPr/>
          <a:lstStyle/>
          <a:p>
            <a:pPr eaLnBrk="0" hangingPunct="0"/>
            <a:r>
              <a:rPr lang="en-US" sz="2200">
                <a:solidFill>
                  <a:srgbClr val="00B050"/>
                </a:solidFill>
                <a:ea typeface="Calibri" pitchFamily="34" charset="0"/>
                <a:cs typeface="Times New Roman" pitchFamily="18" charset="0"/>
              </a:rPr>
              <a:t>2</a:t>
            </a:r>
            <a:endParaRPr lang="en-US">
              <a:ea typeface="Calibri" pitchFamily="34" charset="0"/>
              <a:cs typeface="Times New Roman" pitchFamily="18" charset="0"/>
            </a:endParaRPr>
          </a:p>
        </p:txBody>
      </p:sp>
      <p:sp>
        <p:nvSpPr>
          <p:cNvPr id="4107" name="Rectangle 15"/>
          <p:cNvSpPr>
            <a:spLocks noChangeArrowheads="1"/>
          </p:cNvSpPr>
          <p:nvPr/>
        </p:nvSpPr>
        <p:spPr bwMode="auto">
          <a:xfrm>
            <a:off x="0" y="0"/>
            <a:ext cx="9144000" cy="457200"/>
          </a:xfrm>
          <a:prstGeom prst="rect">
            <a:avLst/>
          </a:prstGeom>
          <a:noFill/>
          <a:ln w="9525">
            <a:noFill/>
            <a:miter lim="800000"/>
            <a:headEnd/>
            <a:tailEnd/>
          </a:ln>
        </p:spPr>
        <p:txBody>
          <a:bodyPr wrap="none" lIns="0" tIns="126960" rIns="0" bIns="0" anchor="ctr">
            <a:spAutoFit/>
          </a:bodyPr>
          <a:lstStyle/>
          <a:p>
            <a:pPr eaLnBrk="0" hangingPunct="0"/>
            <a:endParaRPr lang="en-US"/>
          </a:p>
        </p:txBody>
      </p:sp>
      <p:sp>
        <p:nvSpPr>
          <p:cNvPr id="4108" name="Rectangle 19"/>
          <p:cNvSpPr>
            <a:spLocks noChangeArrowheads="1"/>
          </p:cNvSpPr>
          <p:nvPr/>
        </p:nvSpPr>
        <p:spPr bwMode="auto">
          <a:xfrm>
            <a:off x="0" y="914400"/>
            <a:ext cx="9144000" cy="0"/>
          </a:xfrm>
          <a:prstGeom prst="rect">
            <a:avLst/>
          </a:prstGeom>
          <a:noFill/>
          <a:ln w="9525">
            <a:noFill/>
            <a:miter lim="800000"/>
            <a:headEnd/>
            <a:tailEnd/>
          </a:ln>
        </p:spPr>
        <p:txBody>
          <a:bodyPr anchor="ctr">
            <a:spAutoFit/>
          </a:bodyPr>
          <a:lstStyle/>
          <a:p>
            <a:endParaRPr lang="en-US"/>
          </a:p>
        </p:txBody>
      </p:sp>
      <p:sp>
        <p:nvSpPr>
          <p:cNvPr id="4109" name="Rectangle 20"/>
          <p:cNvSpPr>
            <a:spLocks noChangeArrowheads="1"/>
          </p:cNvSpPr>
          <p:nvPr/>
        </p:nvSpPr>
        <p:spPr bwMode="auto">
          <a:xfrm>
            <a:off x="0" y="4359275"/>
            <a:ext cx="9144000" cy="0"/>
          </a:xfrm>
          <a:prstGeom prst="rect">
            <a:avLst/>
          </a:prstGeom>
          <a:noFill/>
          <a:ln w="9525">
            <a:noFill/>
            <a:miter lim="800000"/>
            <a:headEnd/>
            <a:tailEnd/>
          </a:ln>
        </p:spPr>
        <p:txBody>
          <a:bodyPr wrap="none" lIns="0" tIns="126960" rIns="0" bIns="0" anchor="ctr">
            <a:spAutoFit/>
          </a:bodyPr>
          <a:lstStyle/>
          <a:p>
            <a:pPr eaLnBrk="0" hangingPunct="0"/>
            <a:endParaRPr lang="en-US" sz="1300" b="1">
              <a:solidFill>
                <a:srgbClr val="4F81BD"/>
              </a:solidFill>
              <a:latin typeface="Cambria" pitchFamily="18" charset="0"/>
              <a:cs typeface="Times New Roman" pitchFamily="18" charset="0"/>
            </a:endParaRPr>
          </a:p>
          <a:p>
            <a:pPr eaLnBrk="0" hangingPunct="0"/>
            <a:endParaRPr lang="en-US"/>
          </a:p>
        </p:txBody>
      </p:sp>
      <p:sp>
        <p:nvSpPr>
          <p:cNvPr id="4110" name="Rectangle 17"/>
          <p:cNvSpPr>
            <a:spLocks noChangeArrowheads="1"/>
          </p:cNvSpPr>
          <p:nvPr/>
        </p:nvSpPr>
        <p:spPr bwMode="auto">
          <a:xfrm>
            <a:off x="1143000" y="5562600"/>
            <a:ext cx="6858000" cy="923925"/>
          </a:xfrm>
          <a:prstGeom prst="rect">
            <a:avLst/>
          </a:prstGeom>
          <a:noFill/>
          <a:ln w="9525">
            <a:noFill/>
            <a:miter lim="800000"/>
            <a:headEnd/>
            <a:tailEnd/>
          </a:ln>
        </p:spPr>
        <p:txBody>
          <a:bodyPr>
            <a:spAutoFit/>
          </a:bodyPr>
          <a:lstStyle/>
          <a:p>
            <a:r>
              <a:rPr lang="en-US"/>
              <a:t>Parcel #1 (red) – Deeded by Peter Thornton, 1838</a:t>
            </a:r>
          </a:p>
          <a:p>
            <a:r>
              <a:rPr lang="en-US"/>
              <a:t>Parcel #2  (green) – Deeded by George Cougler, 1874</a:t>
            </a:r>
          </a:p>
          <a:p>
            <a:r>
              <a:rPr lang="en-US"/>
              <a:t>Parcel #3 (blue) – Deeded by Jacob F. &amp; Emma Boettler, 1908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8"/>
          <p:cNvSpPr txBox="1">
            <a:spLocks noChangeArrowheads="1"/>
          </p:cNvSpPr>
          <p:nvPr/>
        </p:nvSpPr>
        <p:spPr bwMode="auto">
          <a:xfrm>
            <a:off x="4495800" y="4038600"/>
            <a:ext cx="4114800" cy="2362200"/>
          </a:xfrm>
          <a:prstGeom prst="rect">
            <a:avLst/>
          </a:prstGeom>
          <a:noFill/>
          <a:ln w="9525" algn="in">
            <a:noFill/>
            <a:miter lim="800000"/>
            <a:headEnd/>
            <a:tailEnd/>
          </a:ln>
        </p:spPr>
        <p:txBody>
          <a:bodyPr lIns="36576" tIns="36576" rIns="36576" bIns="36576"/>
          <a:lstStyle/>
          <a:p>
            <a:r>
              <a:rPr lang="en-US" b="1"/>
              <a:t>1874</a:t>
            </a:r>
            <a:r>
              <a:rPr lang="en-US"/>
              <a:t> Map and Atlas of Summit County, Map of Green Township, Tackabury, Mead &amp; Moffet, Philadelphia 1874, indicating a “G.Y.,” graveyard, at the cemetery location.  Note that by 1874 Thursby Road connects to Greensburg Road and provides access to the cemetery.</a:t>
            </a:r>
          </a:p>
        </p:txBody>
      </p:sp>
      <p:sp>
        <p:nvSpPr>
          <p:cNvPr id="5123"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5124" name="Picture 7"/>
          <p:cNvPicPr>
            <a:picLocks noChangeAspect="1" noChangeArrowheads="1"/>
          </p:cNvPicPr>
          <p:nvPr/>
        </p:nvPicPr>
        <p:blipFill>
          <a:blip r:embed="rId3" cstate="print"/>
          <a:srcRect l="35249" t="37752" r="24179" b="11711"/>
          <a:stretch>
            <a:fillRect/>
          </a:stretch>
        </p:blipFill>
        <p:spPr bwMode="auto">
          <a:xfrm>
            <a:off x="381000" y="381000"/>
            <a:ext cx="3832225" cy="2895600"/>
          </a:xfrm>
          <a:prstGeom prst="rect">
            <a:avLst/>
          </a:prstGeom>
          <a:noFill/>
          <a:ln w="9525">
            <a:noFill/>
            <a:miter lim="800000"/>
            <a:headEnd/>
            <a:tailEnd/>
          </a:ln>
        </p:spPr>
      </p:pic>
      <p:sp>
        <p:nvSpPr>
          <p:cNvPr id="11273" name="Oval 9"/>
          <p:cNvSpPr>
            <a:spLocks noChangeArrowheads="1"/>
          </p:cNvSpPr>
          <p:nvPr/>
        </p:nvSpPr>
        <p:spPr bwMode="auto">
          <a:xfrm>
            <a:off x="838200" y="990600"/>
            <a:ext cx="1017588" cy="1557338"/>
          </a:xfrm>
          <a:prstGeom prst="ellipse">
            <a:avLst/>
          </a:prstGeom>
          <a:noFill/>
          <a:ln w="38100">
            <a:solidFill>
              <a:srgbClr val="C00000"/>
            </a:solidFill>
            <a:round/>
            <a:headEnd/>
            <a:tailEnd/>
          </a:ln>
          <a:effectLst>
            <a:outerShdw dist="28398" dir="3806097" algn="ctr" rotWithShape="0">
              <a:srgbClr val="622423">
                <a:alpha val="50000"/>
              </a:srgbClr>
            </a:outerShdw>
          </a:effectLst>
        </p:spPr>
        <p:txBody>
          <a:bodyPr/>
          <a:lstStyle/>
          <a:p>
            <a:pPr>
              <a:defRPr/>
            </a:pPr>
            <a:endParaRPr lang="en-US"/>
          </a:p>
        </p:txBody>
      </p:sp>
      <p:pic>
        <p:nvPicPr>
          <p:cNvPr id="5126" name="Picture 10"/>
          <p:cNvPicPr>
            <a:picLocks noChangeAspect="1" noChangeArrowheads="1"/>
          </p:cNvPicPr>
          <p:nvPr/>
        </p:nvPicPr>
        <p:blipFill>
          <a:blip r:embed="rId4" cstate="print"/>
          <a:srcRect l="17412" t="51965" r="50528" b="9088"/>
          <a:stretch>
            <a:fillRect/>
          </a:stretch>
        </p:blipFill>
        <p:spPr bwMode="auto">
          <a:xfrm>
            <a:off x="381000" y="3810000"/>
            <a:ext cx="3810000" cy="2813050"/>
          </a:xfrm>
          <a:prstGeom prst="rect">
            <a:avLst/>
          </a:prstGeom>
          <a:noFill/>
          <a:ln w="9525">
            <a:noFill/>
            <a:miter lim="800000"/>
            <a:headEnd/>
            <a:tailEnd/>
          </a:ln>
        </p:spPr>
      </p:pic>
      <p:sp>
        <p:nvSpPr>
          <p:cNvPr id="12" name="Oval 9"/>
          <p:cNvSpPr>
            <a:spLocks noChangeArrowheads="1"/>
          </p:cNvSpPr>
          <p:nvPr/>
        </p:nvSpPr>
        <p:spPr bwMode="auto">
          <a:xfrm>
            <a:off x="762000" y="4495800"/>
            <a:ext cx="1017588" cy="1557338"/>
          </a:xfrm>
          <a:prstGeom prst="ellipse">
            <a:avLst/>
          </a:prstGeom>
          <a:noFill/>
          <a:ln w="38100">
            <a:solidFill>
              <a:srgbClr val="C00000"/>
            </a:solidFill>
            <a:round/>
            <a:headEnd/>
            <a:tailEnd/>
          </a:ln>
          <a:effectLst>
            <a:outerShdw dist="28398" dir="3806097" algn="ctr" rotWithShape="0">
              <a:srgbClr val="622423">
                <a:alpha val="50000"/>
              </a:srgbClr>
            </a:outerShdw>
          </a:effectLst>
        </p:spPr>
        <p:txBody>
          <a:bodyPr/>
          <a:lstStyle/>
          <a:p>
            <a:pPr>
              <a:defRPr/>
            </a:pPr>
            <a:endParaRPr lang="en-US"/>
          </a:p>
        </p:txBody>
      </p:sp>
      <p:sp>
        <p:nvSpPr>
          <p:cNvPr id="5128" name="Text Box 8"/>
          <p:cNvSpPr txBox="1">
            <a:spLocks noChangeArrowheads="1"/>
          </p:cNvSpPr>
          <p:nvPr/>
        </p:nvSpPr>
        <p:spPr bwMode="auto">
          <a:xfrm>
            <a:off x="4419600" y="533400"/>
            <a:ext cx="4267200" cy="2743200"/>
          </a:xfrm>
          <a:prstGeom prst="rect">
            <a:avLst/>
          </a:prstGeom>
          <a:noFill/>
          <a:ln w="9525" algn="in">
            <a:noFill/>
            <a:miter lim="800000"/>
            <a:headEnd/>
            <a:tailEnd/>
          </a:ln>
        </p:spPr>
        <p:txBody>
          <a:bodyPr lIns="36576" tIns="36576" rIns="36576" bIns="36576"/>
          <a:lstStyle/>
          <a:p>
            <a:r>
              <a:rPr lang="en-US" b="1"/>
              <a:t>1856 </a:t>
            </a:r>
            <a:r>
              <a:rPr lang="en-US"/>
              <a:t>Map of Summit County, published by Matthews &amp; Taintor, map of Green Township indicating a structure at the cemetery entrance.  Note at this time the cemetery was accessed via the Old Portage Road.</a:t>
            </a:r>
            <a:endParaRPr lang="en-US"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3"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4400" dirty="0">
                <a:latin typeface="+mj-lt"/>
                <a:ea typeface="+mj-ea"/>
                <a:cs typeface="+mj-cs"/>
              </a:rPr>
              <a:t>Documentation of </a:t>
            </a:r>
          </a:p>
          <a:p>
            <a:pPr algn="ctr">
              <a:defRPr/>
            </a:pPr>
            <a:r>
              <a:rPr lang="en-US" sz="4400" dirty="0">
                <a:latin typeface="+mj-lt"/>
                <a:ea typeface="+mj-ea"/>
                <a:cs typeface="+mj-cs"/>
              </a:rPr>
              <a:t>Historical Significance</a:t>
            </a:r>
          </a:p>
        </p:txBody>
      </p:sp>
      <p:sp>
        <p:nvSpPr>
          <p:cNvPr id="6148" name="Rectangle 1"/>
          <p:cNvSpPr>
            <a:spLocks noChangeArrowheads="1"/>
          </p:cNvSpPr>
          <p:nvPr/>
        </p:nvSpPr>
        <p:spPr bwMode="auto">
          <a:xfrm>
            <a:off x="457200" y="2128838"/>
            <a:ext cx="8077200" cy="4129087"/>
          </a:xfrm>
          <a:prstGeom prst="rect">
            <a:avLst/>
          </a:prstGeom>
          <a:noFill/>
          <a:ln w="9525">
            <a:noFill/>
            <a:miter lim="800000"/>
            <a:headEnd/>
            <a:tailEnd/>
          </a:ln>
        </p:spPr>
        <p:txBody>
          <a:bodyPr lIns="0" tIns="126960" rIns="0" bIns="0" anchor="ctr">
            <a:spAutoFit/>
          </a:bodyPr>
          <a:lstStyle/>
          <a:p>
            <a:pPr eaLnBrk="0" hangingPunct="0"/>
            <a:r>
              <a:rPr lang="en-US" sz="2000" b="1">
                <a:solidFill>
                  <a:srgbClr val="000000"/>
                </a:solidFill>
                <a:latin typeface="Cambria" pitchFamily="18" charset="0"/>
                <a:cs typeface="Times New Roman" pitchFamily="18" charset="0"/>
              </a:rPr>
              <a:t>Description of Greensburg Cemetery from the </a:t>
            </a:r>
            <a:r>
              <a:rPr lang="en-US" sz="2000" b="1" i="1">
                <a:solidFill>
                  <a:srgbClr val="000000"/>
                </a:solidFill>
                <a:latin typeface="Cambria" pitchFamily="18" charset="0"/>
                <a:cs typeface="Times New Roman" pitchFamily="18" charset="0"/>
              </a:rPr>
              <a:t>History of Summit County, Perrin, 1892</a:t>
            </a:r>
            <a:r>
              <a:rPr lang="en-US" sz="2000" b="1">
                <a:solidFill>
                  <a:srgbClr val="000000"/>
                </a:solidFill>
                <a:latin typeface="Cambria" pitchFamily="18" charset="0"/>
                <a:cs typeface="Times New Roman" pitchFamily="18" charset="0"/>
              </a:rPr>
              <a:t>, </a:t>
            </a:r>
            <a:r>
              <a:rPr lang="en-US" sz="2000" i="1">
                <a:cs typeface="Times New Roman" pitchFamily="18" charset="0"/>
              </a:rPr>
              <a:t>f</a:t>
            </a:r>
            <a:r>
              <a:rPr lang="en-US" sz="2000" i="1">
                <a:ea typeface="Calibri" pitchFamily="34" charset="0"/>
                <a:cs typeface="Times New Roman" pitchFamily="18" charset="0"/>
              </a:rPr>
              <a:t>rom page 606, paragraph 1:</a:t>
            </a:r>
          </a:p>
          <a:p>
            <a:pPr eaLnBrk="0" hangingPunct="0"/>
            <a:endParaRPr lang="en-US" sz="2000"/>
          </a:p>
          <a:p>
            <a:pPr eaLnBrk="0" hangingPunct="0"/>
            <a:r>
              <a:rPr lang="en-US" sz="2000">
                <a:ea typeface="Calibri" pitchFamily="34" charset="0"/>
                <a:cs typeface="Calibri" pitchFamily="34" charset="0"/>
              </a:rPr>
              <a:t>“The Evangelical church graveyard, about one half mile west of Greensburg, was started about the year 1836.  Peter Thornton states he donated the first piece of this land to the church for cemetery purposes, and that his son, George Thornton, aged about twelve, as the first person buried there.  In 1875, an additional acre of land was purchased from George Gougler, and added to this cemetery.  Rev. Elias Stoeber was possibly the first person buried in the new addition.”</a:t>
            </a:r>
            <a:endParaRPr lang="en-US" sz="2000"/>
          </a:p>
          <a:p>
            <a:pPr eaLnBrk="0" hangingPunct="0"/>
            <a:r>
              <a:rPr lang="en-US" sz="2000">
                <a:ea typeface="Calibri" pitchFamily="34" charset="0"/>
                <a:cs typeface="Calibri" pitchFamily="34" charset="0"/>
              </a:rPr>
              <a:t>Note that the Deed transfer from Peter Thornton to the Trustees of the Evangelical Association in 1838 states that the Trustees are “…Trustees of a certain meeting house which is about being erected…”</a:t>
            </a:r>
            <a:endParaRPr lang="en-US"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3"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4400" dirty="0">
                <a:latin typeface="+mj-lt"/>
                <a:ea typeface="+mj-ea"/>
                <a:cs typeface="+mj-cs"/>
              </a:rPr>
              <a:t>America &amp; Green Township in 1838</a:t>
            </a:r>
            <a:endParaRPr lang="en-US" sz="4400" dirty="0">
              <a:latin typeface="+mj-lt"/>
              <a:ea typeface="+mj-ea"/>
              <a:cs typeface="+mj-cs"/>
            </a:endParaRPr>
          </a:p>
        </p:txBody>
      </p:sp>
      <p:sp>
        <p:nvSpPr>
          <p:cNvPr id="6148" name="Rectangle 1"/>
          <p:cNvSpPr>
            <a:spLocks noChangeArrowheads="1"/>
          </p:cNvSpPr>
          <p:nvPr/>
        </p:nvSpPr>
        <p:spPr bwMode="auto">
          <a:xfrm>
            <a:off x="685800" y="1981200"/>
            <a:ext cx="8077200" cy="4191000"/>
          </a:xfrm>
          <a:prstGeom prst="rect">
            <a:avLst/>
          </a:prstGeom>
          <a:noFill/>
          <a:ln w="9525">
            <a:noFill/>
            <a:miter lim="800000"/>
            <a:headEnd/>
            <a:tailEnd/>
          </a:ln>
        </p:spPr>
        <p:txBody>
          <a:bodyPr lIns="0" tIns="126960" rIns="0" bIns="0" anchor="ctr">
            <a:spAutoFit/>
          </a:bodyPr>
          <a:lstStyle/>
          <a:p>
            <a:pPr eaLnBrk="0" hangingPunct="0">
              <a:defRPr/>
            </a:pPr>
            <a:r>
              <a:rPr lang="en-US" sz="2400" dirty="0">
                <a:solidFill>
                  <a:srgbClr val="000000"/>
                </a:solidFill>
                <a:latin typeface="+mn-lt"/>
                <a:cs typeface="Times New Roman" pitchFamily="18" charset="0"/>
              </a:rPr>
              <a:t>By 1800, Pennsylvania is the breadbasket of the US</a:t>
            </a:r>
          </a:p>
          <a:p>
            <a:pPr eaLnBrk="0" hangingPunct="0">
              <a:defRPr/>
            </a:pPr>
            <a:endParaRPr lang="en-US" sz="2400" dirty="0">
              <a:solidFill>
                <a:srgbClr val="000000"/>
              </a:solidFill>
              <a:latin typeface="+mn-lt"/>
              <a:cs typeface="Times New Roman" pitchFamily="18" charset="0"/>
            </a:endParaRPr>
          </a:p>
          <a:p>
            <a:pPr eaLnBrk="0" hangingPunct="0">
              <a:defRPr/>
            </a:pPr>
            <a:r>
              <a:rPr lang="en-US" sz="2400" dirty="0">
                <a:solidFill>
                  <a:srgbClr val="000000"/>
                </a:solidFill>
                <a:latin typeface="+mn-lt"/>
                <a:cs typeface="Times New Roman" pitchFamily="18" charset="0"/>
              </a:rPr>
              <a:t>Early Immigrants to Eastern States are now searching for more farmland</a:t>
            </a:r>
          </a:p>
          <a:p>
            <a:pPr eaLnBrk="0" hangingPunct="0">
              <a:defRPr/>
            </a:pPr>
            <a:endParaRPr lang="en-US" sz="2400" dirty="0">
              <a:solidFill>
                <a:srgbClr val="000000"/>
              </a:solidFill>
              <a:latin typeface="+mn-lt"/>
              <a:cs typeface="Times New Roman" pitchFamily="18" charset="0"/>
            </a:endParaRPr>
          </a:p>
          <a:p>
            <a:pPr eaLnBrk="0" hangingPunct="0">
              <a:defRPr/>
            </a:pPr>
            <a:r>
              <a:rPr lang="en-US" sz="2400" dirty="0">
                <a:latin typeface="+mn-lt"/>
              </a:rPr>
              <a:t>Green Township is surveyed in 1805 and the first land patent holder enters the Township in 1809</a:t>
            </a:r>
          </a:p>
          <a:p>
            <a:pPr eaLnBrk="0" hangingPunct="0">
              <a:defRPr/>
            </a:pPr>
            <a:endParaRPr lang="en-US" sz="2400" dirty="0">
              <a:latin typeface="+mn-lt"/>
            </a:endParaRPr>
          </a:p>
          <a:p>
            <a:pPr eaLnBrk="0" hangingPunct="0">
              <a:defRPr/>
            </a:pPr>
            <a:r>
              <a:rPr lang="en-US" sz="2400" dirty="0">
                <a:latin typeface="+mn-lt"/>
              </a:rPr>
              <a:t>By 1820, 8.8 million acres of Ohio have been sold by Federal Land Offices</a:t>
            </a:r>
          </a:p>
          <a:p>
            <a:pPr eaLnBrk="0" hangingPunct="0">
              <a:defRPr/>
            </a:pPr>
            <a:endParaRPr lang="en-US" sz="2400" dirty="0">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3"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4400" dirty="0">
                <a:latin typeface="+mj-lt"/>
                <a:ea typeface="+mj-ea"/>
                <a:cs typeface="+mj-cs"/>
              </a:rPr>
              <a:t>America &amp; Green Township in 1838</a:t>
            </a:r>
            <a:endParaRPr lang="en-US" sz="4400" dirty="0">
              <a:latin typeface="+mj-lt"/>
              <a:ea typeface="+mj-ea"/>
              <a:cs typeface="+mj-cs"/>
            </a:endParaRPr>
          </a:p>
        </p:txBody>
      </p:sp>
      <p:sp>
        <p:nvSpPr>
          <p:cNvPr id="6148" name="Rectangle 1"/>
          <p:cNvSpPr>
            <a:spLocks noChangeArrowheads="1"/>
          </p:cNvSpPr>
          <p:nvPr/>
        </p:nvSpPr>
        <p:spPr bwMode="auto">
          <a:xfrm>
            <a:off x="685800" y="1752600"/>
            <a:ext cx="8077200" cy="4652963"/>
          </a:xfrm>
          <a:prstGeom prst="rect">
            <a:avLst/>
          </a:prstGeom>
          <a:noFill/>
          <a:ln w="9525">
            <a:noFill/>
            <a:miter lim="800000"/>
            <a:headEnd/>
            <a:tailEnd/>
          </a:ln>
        </p:spPr>
        <p:txBody>
          <a:bodyPr lIns="0" tIns="126960" rIns="0" bIns="0" anchor="ctr">
            <a:spAutoFit/>
          </a:bodyPr>
          <a:lstStyle/>
          <a:p>
            <a:pPr eaLnBrk="0" hangingPunct="0">
              <a:defRPr/>
            </a:pPr>
            <a:r>
              <a:rPr lang="en-US" sz="2400" dirty="0">
                <a:latin typeface="+mn-lt"/>
              </a:rPr>
              <a:t>Soon after first settlers arrive, Methodist and Evangelical circuit riders enter Green Township to preach to the settlers</a:t>
            </a:r>
          </a:p>
          <a:p>
            <a:pPr eaLnBrk="0" hangingPunct="0">
              <a:defRPr/>
            </a:pPr>
            <a:endParaRPr lang="en-US" sz="2400" dirty="0">
              <a:latin typeface="+mn-lt"/>
            </a:endParaRPr>
          </a:p>
          <a:p>
            <a:pPr eaLnBrk="0" hangingPunct="0">
              <a:defRPr/>
            </a:pPr>
            <a:r>
              <a:rPr lang="en-US" sz="2400" dirty="0">
                <a:latin typeface="+mn-lt"/>
              </a:rPr>
              <a:t>Conrad </a:t>
            </a:r>
            <a:r>
              <a:rPr lang="en-US" sz="2400" dirty="0" err="1">
                <a:latin typeface="+mn-lt"/>
              </a:rPr>
              <a:t>Dillman</a:t>
            </a:r>
            <a:r>
              <a:rPr lang="en-US" sz="2400" dirty="0">
                <a:latin typeface="+mn-lt"/>
              </a:rPr>
              <a:t> opened his home for the first services of the Evangelical Association in Green Township</a:t>
            </a:r>
          </a:p>
          <a:p>
            <a:pPr eaLnBrk="0" hangingPunct="0">
              <a:defRPr/>
            </a:pPr>
            <a:endParaRPr lang="en-US" sz="2400" dirty="0">
              <a:latin typeface="+mn-lt"/>
            </a:endParaRPr>
          </a:p>
          <a:p>
            <a:pPr eaLnBrk="0" hangingPunct="0">
              <a:defRPr/>
            </a:pPr>
            <a:endParaRPr lang="en-US" dirty="0"/>
          </a:p>
          <a:p>
            <a:pPr eaLnBrk="0" hangingPunct="0">
              <a:defRPr/>
            </a:pPr>
            <a:endParaRPr lang="en-US" dirty="0"/>
          </a:p>
          <a:p>
            <a:pPr eaLnBrk="0" hangingPunct="0">
              <a:defRPr/>
            </a:pPr>
            <a:endParaRPr lang="en-US" dirty="0"/>
          </a:p>
          <a:p>
            <a:pPr eaLnBrk="0" hangingPunct="0">
              <a:defRPr/>
            </a:pPr>
            <a:endParaRPr lang="en-US" dirty="0"/>
          </a:p>
          <a:p>
            <a:pPr lvl="1">
              <a:defRPr/>
            </a:pPr>
            <a:endParaRPr lang="en-US" dirty="0"/>
          </a:p>
          <a:p>
            <a:pPr eaLnBrk="0" hangingPunct="0">
              <a:defRPr/>
            </a:pPr>
            <a:endParaRPr lang="en-US" sz="2000" b="1" dirty="0">
              <a:solidFill>
                <a:srgbClr val="000000"/>
              </a:solidFill>
              <a:latin typeface="Cambria" pitchFamily="18" charset="0"/>
              <a:cs typeface="Times New Roman" pitchFamily="18" charset="0"/>
            </a:endParaRPr>
          </a:p>
          <a:p>
            <a:pPr eaLnBrk="0" hangingPunct="0">
              <a:defRPr/>
            </a:pPr>
            <a:endParaRPr lang="en-US" sz="2000" b="1" dirty="0">
              <a:solidFill>
                <a:srgbClr val="000000"/>
              </a:solidFill>
              <a:latin typeface="Cambria" pitchFamily="18" charset="0"/>
              <a:cs typeface="Times New Roman" pitchFamily="18" charset="0"/>
            </a:endParaRPr>
          </a:p>
          <a:p>
            <a:pPr eaLnBrk="0" hangingPunct="0">
              <a:defRPr/>
            </a:pP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352800" y="274638"/>
            <a:ext cx="5791200" cy="1143000"/>
          </a:xfrm>
        </p:spPr>
        <p:txBody>
          <a:bodyPr/>
          <a:lstStyle/>
          <a:p>
            <a:pPr eaLnBrk="1" hangingPunct="1"/>
            <a:r>
              <a:rPr lang="en-US" smtClean="0"/>
              <a:t>History of the Evangelical Association</a:t>
            </a:r>
          </a:p>
        </p:txBody>
      </p:sp>
      <p:sp>
        <p:nvSpPr>
          <p:cNvPr id="9219" name="Content Placeholder 2"/>
          <p:cNvSpPr>
            <a:spLocks noGrp="1"/>
          </p:cNvSpPr>
          <p:nvPr>
            <p:ph sz="half" idx="1"/>
          </p:nvPr>
        </p:nvSpPr>
        <p:spPr>
          <a:xfrm>
            <a:off x="3810000" y="1600200"/>
            <a:ext cx="4953000" cy="4525963"/>
          </a:xfrm>
        </p:spPr>
        <p:txBody>
          <a:bodyPr/>
          <a:lstStyle/>
          <a:p>
            <a:pPr eaLnBrk="1" hangingPunct="1"/>
            <a:r>
              <a:rPr lang="en-US" smtClean="0"/>
              <a:t>Began in 1800 in Eastern Pennsylvania with the preaching of Jacob Albright</a:t>
            </a:r>
          </a:p>
          <a:p>
            <a:pPr eaLnBrk="1" hangingPunct="1"/>
            <a:r>
              <a:rPr lang="en-US" smtClean="0"/>
              <a:t>Many followers were of Pennsylvania German descent</a:t>
            </a:r>
          </a:p>
          <a:p>
            <a:pPr eaLnBrk="1" hangingPunct="1"/>
            <a:r>
              <a:rPr lang="en-US" smtClean="0"/>
              <a:t>Sermons were given in German</a:t>
            </a:r>
          </a:p>
          <a:p>
            <a:pPr eaLnBrk="1" hangingPunct="1"/>
            <a:r>
              <a:rPr lang="en-US" smtClean="0"/>
              <a:t>As members migrated across the Midwest, the Circuit Riders followed</a:t>
            </a:r>
          </a:p>
          <a:p>
            <a:pPr eaLnBrk="1" hangingPunct="1"/>
            <a:endParaRPr lang="en-US" smtClean="0"/>
          </a:p>
        </p:txBody>
      </p:sp>
      <p:sp>
        <p:nvSpPr>
          <p:cNvPr id="922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9221" name="Picture 6" descr="100_3086"/>
          <p:cNvPicPr>
            <a:picLocks noChangeAspect="1" noChangeArrowheads="1"/>
          </p:cNvPicPr>
          <p:nvPr/>
        </p:nvPicPr>
        <p:blipFill>
          <a:blip r:embed="rId3" cstate="print">
            <a:lum bright="10000" contrast="20000"/>
          </a:blip>
          <a:srcRect l="28870" t="14655" r="32173" b="25067"/>
          <a:stretch>
            <a:fillRect/>
          </a:stretch>
        </p:blipFill>
        <p:spPr bwMode="auto">
          <a:xfrm>
            <a:off x="0" y="0"/>
            <a:ext cx="3352800" cy="69199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352800" y="274638"/>
            <a:ext cx="5791200" cy="1143000"/>
          </a:xfrm>
        </p:spPr>
        <p:txBody>
          <a:bodyPr/>
          <a:lstStyle/>
          <a:p>
            <a:pPr eaLnBrk="1" hangingPunct="1"/>
            <a:r>
              <a:rPr lang="en-US" smtClean="0"/>
              <a:t>History of the Evangelical Association</a:t>
            </a:r>
          </a:p>
        </p:txBody>
      </p:sp>
      <p:sp>
        <p:nvSpPr>
          <p:cNvPr id="10243" name="Content Placeholder 2"/>
          <p:cNvSpPr>
            <a:spLocks noGrp="1"/>
          </p:cNvSpPr>
          <p:nvPr>
            <p:ph sz="half" idx="1"/>
          </p:nvPr>
        </p:nvSpPr>
        <p:spPr>
          <a:xfrm>
            <a:off x="3810000" y="1600200"/>
            <a:ext cx="4953000" cy="4525963"/>
          </a:xfrm>
        </p:spPr>
        <p:txBody>
          <a:bodyPr/>
          <a:lstStyle/>
          <a:p>
            <a:pPr eaLnBrk="1" hangingPunct="1"/>
            <a:r>
              <a:rPr lang="en-US" smtClean="0"/>
              <a:t>Construction of the First Church West of Pennsylvania in Greensburg in 1838 makes Greensburg the hub of activity for Evangelicals and a launching point for those migrating West</a:t>
            </a:r>
          </a:p>
          <a:p>
            <a:pPr eaLnBrk="1" hangingPunct="1"/>
            <a:endParaRPr lang="en-US" smtClean="0"/>
          </a:p>
          <a:p>
            <a:pPr eaLnBrk="1" hangingPunct="1"/>
            <a:endParaRPr lang="en-US" smtClean="0"/>
          </a:p>
        </p:txBody>
      </p:sp>
      <p:sp>
        <p:nvSpPr>
          <p:cNvPr id="10244"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24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10246" name="Picture 1" descr="100_3091"/>
          <p:cNvPicPr>
            <a:picLocks noChangeAspect="1" noChangeArrowheads="1"/>
          </p:cNvPicPr>
          <p:nvPr/>
        </p:nvPicPr>
        <p:blipFill>
          <a:blip r:embed="rId3" cstate="print">
            <a:lum bright="-20000" contrast="10000"/>
          </a:blip>
          <a:srcRect l="17744" t="11392" r="23647" b="1305"/>
          <a:stretch>
            <a:fillRect/>
          </a:stretch>
        </p:blipFill>
        <p:spPr bwMode="auto">
          <a:xfrm>
            <a:off x="0" y="0"/>
            <a:ext cx="3449638"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6981</TotalTime>
  <Words>3077</Words>
  <Application>Microsoft Office PowerPoint</Application>
  <PresentationFormat>On-screen Show (4:3)</PresentationFormat>
  <Paragraphs>190</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Times New Roman</vt:lpstr>
      <vt:lpstr>Cambria</vt:lpstr>
      <vt:lpstr>Office Theme</vt:lpstr>
      <vt:lpstr>Greensburg Cemetery c. 1838 4890 Thursby Road</vt:lpstr>
      <vt:lpstr>Public Hearing Local Individual Historic Landmark</vt:lpstr>
      <vt:lpstr>Documentation of Age</vt:lpstr>
      <vt:lpstr>Slide 4</vt:lpstr>
      <vt:lpstr>Slide 5</vt:lpstr>
      <vt:lpstr>Slide 6</vt:lpstr>
      <vt:lpstr>Slide 7</vt:lpstr>
      <vt:lpstr>History of the Evangelical Association</vt:lpstr>
      <vt:lpstr>History of the Evangelical Association</vt:lpstr>
      <vt:lpstr>History of the Evangelical Association</vt:lpstr>
      <vt:lpstr>Slide 11</vt:lpstr>
      <vt:lpstr>Documentation of  Historical Significance</vt:lpstr>
      <vt:lpstr>Slide 13</vt:lpstr>
      <vt:lpstr>Slide 14</vt:lpstr>
      <vt:lpstr>Slide 15</vt:lpstr>
      <vt:lpstr>Documentation of  Historical Significance – Peter Thornton Family</vt:lpstr>
      <vt:lpstr>Documentation of  Historical Significance – Veterans</vt:lpstr>
      <vt:lpstr>Documentation of   Architectural Significance</vt:lpstr>
      <vt:lpstr>Documentation of Architectural Significance</vt:lpstr>
      <vt:lpstr>Documentation of Architectural Significance – Gravestone Art</vt:lpstr>
      <vt:lpstr>Slide 21</vt:lpstr>
      <vt:lpstr>Greensburg Cemetery c. 1838</vt:lpstr>
      <vt:lpstr>City of Green Local Landmarks Lichtenwalter Schoolhouse - 1885</vt:lpstr>
      <vt:lpstr>City of Green Local Landmarks Conrad Dillman Home - 1832</vt:lpstr>
      <vt:lpstr>City of Green Local Landmarks Southgate Farm – Hartong Farm c. 1883 </vt:lpstr>
      <vt:lpstr>City of Green Local Landmarks Klinefelter Cemetery – c. 1820</vt:lpstr>
      <vt:lpstr>City of Green Local Landmarks Rev. Henry Heiss Home – c. 1850</vt:lpstr>
      <vt:lpstr>City of Green Local Landmarks Aultman Schoolhouse – c. 1885</vt:lpstr>
      <vt:lpstr>City of Green Local Landmarks Aaron Swartz Home – c. 1882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Aultman Schoolhouse 3431 Greensburg Road</dc:title>
  <dc:creator> </dc:creator>
  <cp:lastModifiedBy>Staci E. Schweikert</cp:lastModifiedBy>
  <cp:revision>135</cp:revision>
  <dcterms:created xsi:type="dcterms:W3CDTF">2011-01-13T13:19:31Z</dcterms:created>
  <dcterms:modified xsi:type="dcterms:W3CDTF">2011-06-20T03:56:55Z</dcterms:modified>
</cp:coreProperties>
</file>